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81" r:id="rId4"/>
    <p:sldId id="282" r:id="rId5"/>
    <p:sldId id="260" r:id="rId6"/>
    <p:sldId id="261" r:id="rId7"/>
    <p:sldId id="262" r:id="rId8"/>
    <p:sldId id="267" r:id="rId9"/>
    <p:sldId id="268" r:id="rId10"/>
    <p:sldId id="269" r:id="rId11"/>
    <p:sldId id="270" r:id="rId12"/>
    <p:sldId id="271" r:id="rId13"/>
    <p:sldId id="272" r:id="rId14"/>
    <p:sldId id="273" r:id="rId15"/>
    <p:sldId id="274" r:id="rId16"/>
    <p:sldId id="275" r:id="rId17"/>
    <p:sldId id="276" r:id="rId18"/>
    <p:sldId id="278" r:id="rId19"/>
    <p:sldId id="279" r:id="rId20"/>
    <p:sldId id="277" r:id="rId21"/>
    <p:sldId id="263" r:id="rId22"/>
    <p:sldId id="290" r:id="rId23"/>
    <p:sldId id="291" r:id="rId24"/>
    <p:sldId id="266" r:id="rId25"/>
    <p:sldId id="264" r:id="rId26"/>
    <p:sldId id="283" r:id="rId27"/>
    <p:sldId id="284" r:id="rId28"/>
    <p:sldId id="285" r:id="rId29"/>
    <p:sldId id="287" r:id="rId30"/>
    <p:sldId id="265"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360E"/>
    <a:srgbClr val="EF5B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14675AE-B9F2-4FB3-9DC1-8D61C1740314}" type="datetimeFigureOut">
              <a:rPr lang="hr-HR" smtClean="0"/>
              <a:t>19.5.2022.</a:t>
            </a:fld>
            <a:endParaRPr lang="hr-H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hr-H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06E892B0-BED7-4E27-8E6E-A3CD654B9FD1}" type="slidenum">
              <a:rPr lang="hr-HR" smtClean="0"/>
              <a:t>‹#›</a:t>
            </a:fld>
            <a:endParaRPr lang="hr-H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9569054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14675AE-B9F2-4FB3-9DC1-8D61C1740314}" type="datetimeFigureOut">
              <a:rPr lang="hr-HR" smtClean="0"/>
              <a:t>19.5.2022.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333569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14675AE-B9F2-4FB3-9DC1-8D61C1740314}" type="datetimeFigureOut">
              <a:rPr lang="hr-HR" smtClean="0"/>
              <a:t>19.5.2022.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4218584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914675AE-B9F2-4FB3-9DC1-8D61C1740314}" type="datetimeFigureOut">
              <a:rPr lang="hr-HR" smtClean="0"/>
              <a:t>19.5.2022.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1110388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hr-HR"/>
              <a:t>Kliknite da biste uredili stil naslova matrice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914675AE-B9F2-4FB3-9DC1-8D61C1740314}" type="datetimeFigureOut">
              <a:rPr lang="hr-HR" smtClean="0"/>
              <a:t>19.5.2022.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06E892B0-BED7-4E27-8E6E-A3CD654B9FD1}" type="slidenum">
              <a:rPr lang="hr-HR" smtClean="0"/>
              <a:t>‹#›</a:t>
            </a:fld>
            <a:endParaRPr lang="hr-H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97949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914675AE-B9F2-4FB3-9DC1-8D61C1740314}" type="datetimeFigureOut">
              <a:rPr lang="hr-HR" smtClean="0"/>
              <a:t>19.5.2022.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271347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hr-HR"/>
              <a:t>Kliknite da biste uredili matrice</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914675AE-B9F2-4FB3-9DC1-8D61C1740314}" type="datetimeFigureOut">
              <a:rPr lang="hr-HR" smtClean="0"/>
              <a:t>19.5.2022.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2206490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914675AE-B9F2-4FB3-9DC1-8D61C1740314}" type="datetimeFigureOut">
              <a:rPr lang="hr-HR" smtClean="0"/>
              <a:t>19.5.2022.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1094039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4675AE-B9F2-4FB3-9DC1-8D61C1740314}" type="datetimeFigureOut">
              <a:rPr lang="hr-HR" smtClean="0"/>
              <a:t>19.5.2022.</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2474552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hr-HR"/>
              <a:t>Kliknite da biste uredili stil naslova matrice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914675AE-B9F2-4FB3-9DC1-8D61C1740314}" type="datetimeFigureOut">
              <a:rPr lang="hr-HR" smtClean="0"/>
              <a:t>19.5.2022.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513121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914675AE-B9F2-4FB3-9DC1-8D61C1740314}" type="datetimeFigureOut">
              <a:rPr lang="hr-HR" smtClean="0"/>
              <a:t>19.5.2022.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06E892B0-BED7-4E27-8E6E-A3CD654B9FD1}" type="slidenum">
              <a:rPr lang="hr-HR" smtClean="0"/>
              <a:t>‹#›</a:t>
            </a:fld>
            <a:endParaRPr lang="hr-HR"/>
          </a:p>
        </p:txBody>
      </p:sp>
    </p:spTree>
    <p:extLst>
      <p:ext uri="{BB962C8B-B14F-4D97-AF65-F5344CB8AC3E}">
        <p14:creationId xmlns:p14="http://schemas.microsoft.com/office/powerpoint/2010/main" val="3693834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914675AE-B9F2-4FB3-9DC1-8D61C1740314}" type="datetimeFigureOut">
              <a:rPr lang="hr-HR" smtClean="0"/>
              <a:t>19.5.2022.</a:t>
            </a:fld>
            <a:endParaRPr lang="hr-H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hr-H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06E892B0-BED7-4E27-8E6E-A3CD654B9FD1}" type="slidenum">
              <a:rPr lang="hr-HR" smtClean="0"/>
              <a:t>‹#›</a:t>
            </a:fld>
            <a:endParaRPr lang="hr-HR"/>
          </a:p>
        </p:txBody>
      </p:sp>
    </p:spTree>
    <p:extLst>
      <p:ext uri="{BB962C8B-B14F-4D97-AF65-F5344CB8AC3E}">
        <p14:creationId xmlns:p14="http://schemas.microsoft.com/office/powerpoint/2010/main" val="332115503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73F886F-A94F-4E5E-9FDD-18726CE4BA6F}"/>
              </a:ext>
            </a:extLst>
          </p:cNvPr>
          <p:cNvSpPr>
            <a:spLocks noGrp="1"/>
          </p:cNvSpPr>
          <p:nvPr>
            <p:ph type="ctrTitle"/>
          </p:nvPr>
        </p:nvSpPr>
        <p:spPr>
          <a:xfrm>
            <a:off x="1783644" y="1415873"/>
            <a:ext cx="9144000" cy="2387600"/>
          </a:xfrm>
        </p:spPr>
        <p:txBody>
          <a:bodyPr>
            <a:noAutofit/>
          </a:bodyPr>
          <a:lstStyle/>
          <a:p>
            <a:r>
              <a:rPr lang="hr-HR" sz="5400" dirty="0">
                <a:latin typeface="Consolas" panose="020B0609020204030204" pitchFamily="49" charset="0"/>
              </a:rPr>
              <a:t>ANALIZA</a:t>
            </a:r>
            <a:br>
              <a:rPr lang="hr-HR" sz="5400" dirty="0">
                <a:latin typeface="Consolas" panose="020B0609020204030204" pitchFamily="49" charset="0"/>
              </a:rPr>
            </a:br>
            <a:r>
              <a:rPr lang="hr-HR" sz="5400" dirty="0">
                <a:latin typeface="Consolas" panose="020B0609020204030204" pitchFamily="49" charset="0"/>
              </a:rPr>
              <a:t> </a:t>
            </a:r>
            <a:br>
              <a:rPr lang="hr-HR" sz="5400" dirty="0">
                <a:latin typeface="Consolas" panose="020B0609020204030204" pitchFamily="49" charset="0"/>
              </a:rPr>
            </a:br>
            <a:r>
              <a:rPr lang="hr-HR" sz="5400" dirty="0">
                <a:latin typeface="Consolas" panose="020B0609020204030204" pitchFamily="49" charset="0"/>
              </a:rPr>
              <a:t>   EFIKASNOTI</a:t>
            </a:r>
            <a:br>
              <a:rPr lang="hr-HR" sz="5400" dirty="0">
                <a:latin typeface="Consolas" panose="020B0609020204030204" pitchFamily="49" charset="0"/>
              </a:rPr>
            </a:br>
            <a:r>
              <a:rPr lang="hr-HR" sz="5400" dirty="0">
                <a:latin typeface="Consolas" panose="020B0609020204030204" pitchFamily="49" charset="0"/>
              </a:rPr>
              <a:t> </a:t>
            </a:r>
            <a:br>
              <a:rPr lang="hr-HR" sz="5400" dirty="0">
                <a:latin typeface="Consolas" panose="020B0609020204030204" pitchFamily="49" charset="0"/>
              </a:rPr>
            </a:br>
            <a:r>
              <a:rPr lang="hr-HR" sz="5400" dirty="0">
                <a:latin typeface="Consolas" panose="020B0609020204030204" pitchFamily="49" charset="0"/>
              </a:rPr>
              <a:t>			NASTAVE</a:t>
            </a:r>
          </a:p>
        </p:txBody>
      </p:sp>
      <p:sp>
        <p:nvSpPr>
          <p:cNvPr id="3" name="Podnaslov 2">
            <a:extLst>
              <a:ext uri="{FF2B5EF4-FFF2-40B4-BE49-F238E27FC236}">
                <a16:creationId xmlns:a16="http://schemas.microsoft.com/office/drawing/2014/main" id="{63C29DBE-388C-4A29-97CF-038935D07110}"/>
              </a:ext>
            </a:extLst>
          </p:cNvPr>
          <p:cNvSpPr>
            <a:spLocks noGrp="1"/>
          </p:cNvSpPr>
          <p:nvPr>
            <p:ph type="subTitle" idx="1"/>
          </p:nvPr>
        </p:nvSpPr>
        <p:spPr>
          <a:xfrm>
            <a:off x="1069058" y="4126971"/>
            <a:ext cx="9418320" cy="1691640"/>
          </a:xfrm>
        </p:spPr>
        <p:txBody>
          <a:bodyPr>
            <a:normAutofit/>
          </a:bodyPr>
          <a:lstStyle/>
          <a:p>
            <a:r>
              <a:rPr lang="hr-HR" dirty="0"/>
              <a:t>predavanje pripremila : </a:t>
            </a:r>
          </a:p>
          <a:p>
            <a:r>
              <a:rPr lang="hr-HR" sz="2400" dirty="0">
                <a:solidFill>
                  <a:srgbClr val="00B050"/>
                </a:solidFill>
              </a:rPr>
              <a:t>                     Ingrid </a:t>
            </a:r>
            <a:r>
              <a:rPr lang="hr-HR" sz="2400" dirty="0" err="1">
                <a:solidFill>
                  <a:srgbClr val="00B050"/>
                </a:solidFill>
              </a:rPr>
              <a:t>Šimičić</a:t>
            </a:r>
            <a:r>
              <a:rPr lang="hr-HR" sz="2400" dirty="0">
                <a:solidFill>
                  <a:srgbClr val="00B050"/>
                </a:solidFill>
              </a:rPr>
              <a:t>, stručna suradnica pedagoginja škole</a:t>
            </a:r>
          </a:p>
          <a:p>
            <a:r>
              <a:rPr lang="hr-HR" dirty="0"/>
              <a:t>     </a:t>
            </a:r>
            <a:r>
              <a:rPr lang="hr-HR" dirty="0">
                <a:solidFill>
                  <a:srgbClr val="92D050"/>
                </a:solidFill>
              </a:rPr>
              <a:t>svibanj 2022.</a:t>
            </a:r>
          </a:p>
        </p:txBody>
      </p:sp>
    </p:spTree>
    <p:extLst>
      <p:ext uri="{BB962C8B-B14F-4D97-AF65-F5344CB8AC3E}">
        <p14:creationId xmlns:p14="http://schemas.microsoft.com/office/powerpoint/2010/main" val="3185581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E95346D-6D3D-4C59-BE83-D89A088B86A1}"/>
              </a:ext>
            </a:extLst>
          </p:cNvPr>
          <p:cNvSpPr>
            <a:spLocks noGrp="1"/>
          </p:cNvSpPr>
          <p:nvPr>
            <p:ph type="title"/>
          </p:nvPr>
        </p:nvSpPr>
        <p:spPr>
          <a:xfrm>
            <a:off x="544689" y="232745"/>
            <a:ext cx="10515600" cy="930012"/>
          </a:xfrm>
        </p:spPr>
        <p:txBody>
          <a:bodyPr>
            <a:noAutofit/>
          </a:bodyPr>
          <a:lstStyle/>
          <a:p>
            <a:r>
              <a:rPr lang="hr-HR" sz="2400" b="1" i="0" dirty="0">
                <a:solidFill>
                  <a:srgbClr val="202124"/>
                </a:solidFill>
                <a:effectLst/>
                <a:latin typeface="Google Sans"/>
              </a:rPr>
              <a:t>Što mislite koji rad (metoda) najviše odgovara vašim učenicima, u smislu  da ih aktivira i potiče njihov interes?</a:t>
            </a:r>
            <a:endParaRPr lang="hr-HR" sz="2400" b="1" dirty="0"/>
          </a:p>
        </p:txBody>
      </p:sp>
      <p:sp>
        <p:nvSpPr>
          <p:cNvPr id="3" name="Rezervirano mjesto sadržaja 2">
            <a:extLst>
              <a:ext uri="{FF2B5EF4-FFF2-40B4-BE49-F238E27FC236}">
                <a16:creationId xmlns:a16="http://schemas.microsoft.com/office/drawing/2014/main" id="{E5158EEF-2AA6-49A3-9105-E4AFBB1E0A5D}"/>
              </a:ext>
            </a:extLst>
          </p:cNvPr>
          <p:cNvSpPr>
            <a:spLocks noGrp="1"/>
          </p:cNvSpPr>
          <p:nvPr>
            <p:ph idx="1"/>
          </p:nvPr>
        </p:nvSpPr>
        <p:spPr>
          <a:xfrm>
            <a:off x="454378" y="1396560"/>
            <a:ext cx="10515600" cy="5228695"/>
          </a:xfrm>
        </p:spPr>
        <p:txBody>
          <a:bodyPr>
            <a:normAutofit fontScale="32500" lnSpcReduction="20000"/>
          </a:bodyPr>
          <a:lstStyle/>
          <a:p>
            <a:pPr>
              <a:lnSpc>
                <a:spcPct val="120000"/>
              </a:lnSpc>
            </a:pPr>
            <a:r>
              <a:rPr lang="hr-HR" sz="5600" b="0" dirty="0">
                <a:solidFill>
                  <a:srgbClr val="202124"/>
                </a:solidFill>
                <a:effectLst/>
                <a:latin typeface="Roboto" panose="02000000000000000000" pitchFamily="2" charset="0"/>
              </a:rPr>
              <a:t>Kombinacija edukativnih igara i </a:t>
            </a:r>
            <a:r>
              <a:rPr lang="hr-HR" sz="5600" dirty="0">
                <a:solidFill>
                  <a:srgbClr val="202124"/>
                </a:solidFill>
                <a:latin typeface="Roboto" panose="02000000000000000000" pitchFamily="2" charset="0"/>
              </a:rPr>
              <a:t>razgovora</a:t>
            </a:r>
          </a:p>
          <a:p>
            <a:pPr>
              <a:lnSpc>
                <a:spcPct val="120000"/>
              </a:lnSpc>
            </a:pPr>
            <a:r>
              <a:rPr lang="hr-HR" sz="5600" dirty="0">
                <a:solidFill>
                  <a:srgbClr val="202124"/>
                </a:solidFill>
                <a:latin typeface="Roboto" panose="02000000000000000000" pitchFamily="2" charset="0"/>
              </a:rPr>
              <a:t>Zadaci koje mogu rješavati na tabletu te razgovor s njima.</a:t>
            </a:r>
          </a:p>
          <a:p>
            <a:pPr algn="l">
              <a:lnSpc>
                <a:spcPct val="120000"/>
              </a:lnSpc>
            </a:pPr>
            <a:r>
              <a:rPr lang="hr-HR" sz="5600" b="0" dirty="0">
                <a:solidFill>
                  <a:srgbClr val="202124"/>
                </a:solidFill>
                <a:effectLst/>
                <a:latin typeface="Roboto" panose="02000000000000000000" pitchFamily="2" charset="0"/>
              </a:rPr>
              <a:t>Istraživački rad</a:t>
            </a:r>
          </a:p>
          <a:p>
            <a:pPr algn="l">
              <a:lnSpc>
                <a:spcPct val="120000"/>
              </a:lnSpc>
            </a:pPr>
            <a:r>
              <a:rPr lang="hr-HR" sz="5600" b="0" dirty="0">
                <a:solidFill>
                  <a:srgbClr val="202124"/>
                </a:solidFill>
                <a:effectLst/>
                <a:latin typeface="Roboto" panose="02000000000000000000" pitchFamily="2" charset="0"/>
              </a:rPr>
              <a:t>rezanje - lijepljenje, prepričavanje zanimljivih priča, gledanje kratkog video uratka...</a:t>
            </a:r>
          </a:p>
          <a:p>
            <a:pPr algn="l">
              <a:lnSpc>
                <a:spcPct val="120000"/>
              </a:lnSpc>
            </a:pPr>
            <a:r>
              <a:rPr lang="hr-HR" sz="5600" b="0" dirty="0">
                <a:solidFill>
                  <a:srgbClr val="202124"/>
                </a:solidFill>
                <a:effectLst/>
                <a:latin typeface="Roboto" panose="02000000000000000000" pitchFamily="2" charset="0"/>
              </a:rPr>
              <a:t>Nije bitna metoda, bitna je disciplina i njihov osjećaj da nešto ipak mogu usvojiti.</a:t>
            </a:r>
          </a:p>
          <a:p>
            <a:pPr algn="l">
              <a:lnSpc>
                <a:spcPct val="120000"/>
              </a:lnSpc>
            </a:pPr>
            <a:r>
              <a:rPr lang="hr-HR" sz="5600" b="0" dirty="0">
                <a:solidFill>
                  <a:srgbClr val="C00000"/>
                </a:solidFill>
                <a:effectLst/>
                <a:latin typeface="Roboto" panose="02000000000000000000" pitchFamily="2" charset="0"/>
              </a:rPr>
              <a:t>Promjena aktivnosti. Ne smije biti praznog hoda. Konstantni poticaj i kontrola. Našim učenicima odgovara promjena metoda: čitanje-slušanje-razgovor-pisanje- rad na tekstu-traženje informacije-ne odustajanje dok je sami ne nađu-upućivanje, ali ne odmah ponuditi gotov odgovor. Davati im smjernice dok sami ne dođu do odgovora jer jedino tako ih se može potaknuti na razmišljanje.</a:t>
            </a:r>
          </a:p>
          <a:p>
            <a:pPr algn="l">
              <a:lnSpc>
                <a:spcPct val="120000"/>
              </a:lnSpc>
            </a:pPr>
            <a:r>
              <a:rPr lang="hr-HR" sz="5600" b="0" dirty="0">
                <a:solidFill>
                  <a:srgbClr val="202124"/>
                </a:solidFill>
                <a:effectLst/>
                <a:latin typeface="Roboto" panose="02000000000000000000" pitchFamily="2" charset="0"/>
              </a:rPr>
              <a:t>Kombinacija različitih medija!</a:t>
            </a:r>
          </a:p>
          <a:p>
            <a:pPr algn="l">
              <a:lnSpc>
                <a:spcPct val="120000"/>
              </a:lnSpc>
            </a:pPr>
            <a:r>
              <a:rPr lang="hr-HR" sz="5600" b="0" dirty="0">
                <a:solidFill>
                  <a:srgbClr val="202124"/>
                </a:solidFill>
                <a:effectLst/>
                <a:latin typeface="Roboto" panose="02000000000000000000" pitchFamily="2" charset="0"/>
              </a:rPr>
              <a:t>za nastavu TZK - usmeno izlaganje i demonstracija</a:t>
            </a:r>
          </a:p>
          <a:p>
            <a:endParaRPr lang="hr-HR" dirty="0"/>
          </a:p>
        </p:txBody>
      </p:sp>
    </p:spTree>
    <p:extLst>
      <p:ext uri="{BB962C8B-B14F-4D97-AF65-F5344CB8AC3E}">
        <p14:creationId xmlns:p14="http://schemas.microsoft.com/office/powerpoint/2010/main" val="2294134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5CEDAAA-F6AE-4C07-B568-C7AF27420009}"/>
              </a:ext>
            </a:extLst>
          </p:cNvPr>
          <p:cNvSpPr>
            <a:spLocks noGrp="1"/>
          </p:cNvSpPr>
          <p:nvPr>
            <p:ph idx="1"/>
          </p:nvPr>
        </p:nvSpPr>
        <p:spPr>
          <a:xfrm>
            <a:off x="838200" y="203200"/>
            <a:ext cx="10515600" cy="6366933"/>
          </a:xfrm>
        </p:spPr>
        <p:txBody>
          <a:bodyPr>
            <a:normAutofit fontScale="77500" lnSpcReduction="20000"/>
          </a:bodyPr>
          <a:lstStyle/>
          <a:p>
            <a:pPr algn="l">
              <a:lnSpc>
                <a:spcPct val="150000"/>
              </a:lnSpc>
            </a:pPr>
            <a:r>
              <a:rPr lang="hr-HR" sz="2600" b="0" dirty="0">
                <a:solidFill>
                  <a:srgbClr val="202124"/>
                </a:solidFill>
                <a:effectLst/>
                <a:latin typeface="Roboto" panose="02000000000000000000" pitchFamily="2" charset="0"/>
              </a:rPr>
              <a:t>Izrada plakata, crtanje.</a:t>
            </a:r>
          </a:p>
          <a:p>
            <a:pPr algn="l">
              <a:lnSpc>
                <a:spcPct val="150000"/>
              </a:lnSpc>
            </a:pPr>
            <a:r>
              <a:rPr lang="hr-HR" sz="2300" b="0" dirty="0">
                <a:solidFill>
                  <a:srgbClr val="7030A0"/>
                </a:solidFill>
                <a:effectLst/>
                <a:latin typeface="Roboto" panose="02000000000000000000" pitchFamily="2" charset="0"/>
              </a:rPr>
              <a:t>Najveći je mir u razredu kada učitelj čim manje govori, a oni puno prepisuju </a:t>
            </a:r>
            <a:r>
              <a:rPr lang="hr-HR" sz="2300" b="0" dirty="0">
                <a:solidFill>
                  <a:srgbClr val="202124"/>
                </a:solidFill>
                <a:effectLst/>
                <a:latin typeface="Roboto" panose="02000000000000000000" pitchFamily="2" charset="0"/>
              </a:rPr>
              <a:t>ili rješavaju nešto što zahtijeva predaniji rad. Malo stvari potiče njihov interes, možda neki kratki zanimljivi </a:t>
            </a:r>
            <a:r>
              <a:rPr lang="hr-HR" sz="2300" b="0" dirty="0" err="1">
                <a:solidFill>
                  <a:srgbClr val="202124"/>
                </a:solidFill>
                <a:effectLst/>
                <a:latin typeface="Roboto" panose="02000000000000000000" pitchFamily="2" charset="0"/>
              </a:rPr>
              <a:t>videi</a:t>
            </a:r>
            <a:r>
              <a:rPr lang="hr-HR" sz="2300" b="0" dirty="0">
                <a:solidFill>
                  <a:srgbClr val="202124"/>
                </a:solidFill>
                <a:effectLst/>
                <a:latin typeface="Roboto" panose="02000000000000000000" pitchFamily="2" charset="0"/>
              </a:rPr>
              <a:t>, crtanje nečeg drugačijeg, neobičnog. Jako nedostaje </a:t>
            </a:r>
            <a:r>
              <a:rPr lang="hr-HR" sz="2300" b="0" dirty="0" err="1">
                <a:solidFill>
                  <a:srgbClr val="202124"/>
                </a:solidFill>
                <a:effectLst/>
                <a:latin typeface="Roboto" panose="02000000000000000000" pitchFamily="2" charset="0"/>
              </a:rPr>
              <a:t>mozabook</a:t>
            </a:r>
            <a:r>
              <a:rPr lang="hr-HR" sz="2300" b="0" dirty="0">
                <a:solidFill>
                  <a:srgbClr val="202124"/>
                </a:solidFill>
                <a:effectLst/>
                <a:latin typeface="Roboto" panose="02000000000000000000" pitchFamily="2" charset="0"/>
              </a:rPr>
              <a:t>, on je imao neke stvari koje su im bile interesantne</a:t>
            </a:r>
            <a:r>
              <a:rPr lang="hr-HR" sz="2200" b="0" dirty="0">
                <a:solidFill>
                  <a:srgbClr val="202124"/>
                </a:solidFill>
                <a:effectLst/>
                <a:latin typeface="Roboto" panose="02000000000000000000" pitchFamily="2" charset="0"/>
              </a:rPr>
              <a:t>.</a:t>
            </a:r>
          </a:p>
          <a:p>
            <a:pPr algn="l">
              <a:lnSpc>
                <a:spcPct val="150000"/>
              </a:lnSpc>
            </a:pPr>
            <a:r>
              <a:rPr lang="hr-HR" sz="2600" b="0" dirty="0">
                <a:solidFill>
                  <a:srgbClr val="202124"/>
                </a:solidFill>
                <a:effectLst/>
                <a:latin typeface="Roboto" panose="02000000000000000000" pitchFamily="2" charset="0"/>
              </a:rPr>
              <a:t>Kombinacija svega, da nije jednolično, a najviše kreativni rad</a:t>
            </a:r>
          </a:p>
          <a:p>
            <a:pPr algn="l">
              <a:lnSpc>
                <a:spcPct val="150000"/>
              </a:lnSpc>
            </a:pPr>
            <a:r>
              <a:rPr lang="hr-HR" sz="2600" b="0" dirty="0">
                <a:solidFill>
                  <a:srgbClr val="202124"/>
                </a:solidFill>
                <a:effectLst/>
                <a:latin typeface="Roboto" panose="02000000000000000000" pitchFamily="2" charset="0"/>
              </a:rPr>
              <a:t>pokusi i natjecateljsko odgovaranje na pitanja</a:t>
            </a:r>
          </a:p>
          <a:p>
            <a:pPr algn="l">
              <a:lnSpc>
                <a:spcPct val="150000"/>
              </a:lnSpc>
            </a:pPr>
            <a:r>
              <a:rPr lang="hr-HR" sz="2600" b="0" dirty="0">
                <a:solidFill>
                  <a:srgbClr val="202124"/>
                </a:solidFill>
                <a:effectLst/>
                <a:latin typeface="Roboto" panose="02000000000000000000" pitchFamily="2" charset="0"/>
              </a:rPr>
              <a:t>Njihov rad na ploči</a:t>
            </a:r>
          </a:p>
          <a:p>
            <a:pPr algn="l">
              <a:lnSpc>
                <a:spcPct val="150000"/>
              </a:lnSpc>
            </a:pPr>
            <a:r>
              <a:rPr lang="hr-HR" sz="2600" b="0" dirty="0">
                <a:solidFill>
                  <a:srgbClr val="202124"/>
                </a:solidFill>
                <a:effectLst/>
                <a:latin typeface="Roboto" panose="02000000000000000000" pitchFamily="2" charset="0"/>
              </a:rPr>
              <a:t>Metoda pjevanja, plesanja i razgovora</a:t>
            </a:r>
          </a:p>
          <a:p>
            <a:pPr algn="l">
              <a:lnSpc>
                <a:spcPct val="150000"/>
              </a:lnSpc>
            </a:pPr>
            <a:r>
              <a:rPr lang="hr-HR" sz="2400" b="0" dirty="0">
                <a:solidFill>
                  <a:srgbClr val="202124"/>
                </a:solidFill>
                <a:effectLst/>
                <a:latin typeface="Roboto" panose="02000000000000000000" pitchFamily="2" charset="0"/>
              </a:rPr>
              <a:t>Istraživački rad ali zbog specifičnosti učenika (potrebe za savladavanjem temeljnih znanja) uglavnom traži previše vremena kojeg nemamo na raspolaganju.</a:t>
            </a:r>
          </a:p>
          <a:p>
            <a:pPr algn="l">
              <a:lnSpc>
                <a:spcPct val="150000"/>
              </a:lnSpc>
            </a:pPr>
            <a:r>
              <a:rPr lang="hr-HR" sz="2400" b="0" dirty="0">
                <a:solidFill>
                  <a:srgbClr val="202124"/>
                </a:solidFill>
                <a:effectLst/>
                <a:latin typeface="Roboto" panose="02000000000000000000" pitchFamily="2" charset="0"/>
              </a:rPr>
              <a:t>izmjena metoda, da se zadrži koncentracija</a:t>
            </a:r>
          </a:p>
          <a:p>
            <a:endParaRPr lang="hr-HR" dirty="0"/>
          </a:p>
        </p:txBody>
      </p:sp>
    </p:spTree>
    <p:extLst>
      <p:ext uri="{BB962C8B-B14F-4D97-AF65-F5344CB8AC3E}">
        <p14:creationId xmlns:p14="http://schemas.microsoft.com/office/powerpoint/2010/main" val="3971802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F3726A-7A05-436B-9334-6D08D4EF65F6}"/>
              </a:ext>
            </a:extLst>
          </p:cNvPr>
          <p:cNvSpPr>
            <a:spLocks noGrp="1"/>
          </p:cNvSpPr>
          <p:nvPr>
            <p:ph type="title"/>
          </p:nvPr>
        </p:nvSpPr>
        <p:spPr/>
        <p:txBody>
          <a:bodyPr>
            <a:normAutofit/>
          </a:bodyPr>
          <a:lstStyle/>
          <a:p>
            <a:r>
              <a:rPr lang="hr-HR" sz="3200" b="0" i="0" dirty="0">
                <a:solidFill>
                  <a:srgbClr val="202124"/>
                </a:solidFill>
                <a:effectLst/>
                <a:latin typeface="Google Sans"/>
              </a:rPr>
              <a:t>Sa učenicima kojeg razreda imate najviše poteškoća u disciplini?</a:t>
            </a:r>
            <a:endParaRPr lang="hr-HR" sz="3200" dirty="0"/>
          </a:p>
        </p:txBody>
      </p:sp>
      <p:pic>
        <p:nvPicPr>
          <p:cNvPr id="3074" name="Picture 2" descr="Grafikon obrasca odgovora. Naslov pitanja: Sa učenicima kojeg razreda imate najviše poteškoća u disciplini?. Broj odgovora: 16 odgovora.">
            <a:extLst>
              <a:ext uri="{FF2B5EF4-FFF2-40B4-BE49-F238E27FC236}">
                <a16:creationId xmlns:a16="http://schemas.microsoft.com/office/drawing/2014/main" id="{CB0A924E-253D-4CC0-9958-811AE2C9BB4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693839" y="1691322"/>
            <a:ext cx="9162949" cy="43561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8111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Grafikon obrasca odgovora. Naslov pitanja: Koliko ste zadovoljni svojim radom u nastavi?. Broj odgovora: 16 odgovora.">
            <a:extLst>
              <a:ext uri="{FF2B5EF4-FFF2-40B4-BE49-F238E27FC236}">
                <a16:creationId xmlns:a16="http://schemas.microsoft.com/office/drawing/2014/main" id="{6B2DAFBC-FCB4-47A3-AE14-5990C3121C4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060" y="914400"/>
            <a:ext cx="11014058" cy="5236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833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396B09F-15C9-4EA4-95C8-A657531B7308}"/>
              </a:ext>
            </a:extLst>
          </p:cNvPr>
          <p:cNvSpPr>
            <a:spLocks noGrp="1"/>
          </p:cNvSpPr>
          <p:nvPr>
            <p:ph type="title"/>
          </p:nvPr>
        </p:nvSpPr>
        <p:spPr>
          <a:xfrm>
            <a:off x="984955" y="-199319"/>
            <a:ext cx="10515600" cy="1325563"/>
          </a:xfrm>
        </p:spPr>
        <p:txBody>
          <a:bodyPr>
            <a:normAutofit/>
          </a:bodyPr>
          <a:lstStyle/>
          <a:p>
            <a:r>
              <a:rPr lang="hr-HR" sz="3200" b="1" i="0" dirty="0">
                <a:solidFill>
                  <a:srgbClr val="202124"/>
                </a:solidFill>
                <a:effectLst/>
                <a:latin typeface="Google Sans"/>
              </a:rPr>
              <a:t>O čemu biste htjeli znati više, a tiče se rada u nastavi?</a:t>
            </a:r>
            <a:endParaRPr lang="hr-HR" sz="3200" b="1" dirty="0"/>
          </a:p>
        </p:txBody>
      </p:sp>
      <p:sp>
        <p:nvSpPr>
          <p:cNvPr id="3" name="Rezervirano mjesto sadržaja 2">
            <a:extLst>
              <a:ext uri="{FF2B5EF4-FFF2-40B4-BE49-F238E27FC236}">
                <a16:creationId xmlns:a16="http://schemas.microsoft.com/office/drawing/2014/main" id="{5884771A-77A2-4002-B872-8AF89C7AD5FE}"/>
              </a:ext>
            </a:extLst>
          </p:cNvPr>
          <p:cNvSpPr>
            <a:spLocks noGrp="1"/>
          </p:cNvSpPr>
          <p:nvPr>
            <p:ph idx="1"/>
          </p:nvPr>
        </p:nvSpPr>
        <p:spPr>
          <a:xfrm>
            <a:off x="838200" y="1569156"/>
            <a:ext cx="10515600" cy="5160963"/>
          </a:xfrm>
        </p:spPr>
        <p:txBody>
          <a:bodyPr>
            <a:normAutofit/>
          </a:bodyPr>
          <a:lstStyle/>
          <a:p>
            <a:pPr algn="l"/>
            <a:r>
              <a:rPr lang="hr-HR" b="0" dirty="0">
                <a:solidFill>
                  <a:srgbClr val="202124"/>
                </a:solidFill>
                <a:effectLst/>
                <a:latin typeface="Roboto" panose="02000000000000000000" pitchFamily="2" charset="0"/>
              </a:rPr>
              <a:t>Ne znam odgovor na ovo pitanje- o svemu se uvijek može </a:t>
            </a:r>
            <a:r>
              <a:rPr lang="hr-HR" b="0" dirty="0" err="1">
                <a:solidFill>
                  <a:srgbClr val="202124"/>
                </a:solidFill>
                <a:effectLst/>
                <a:latin typeface="Roboto" panose="02000000000000000000" pitchFamily="2" charset="0"/>
              </a:rPr>
              <a:t>jos</a:t>
            </a:r>
            <a:r>
              <a:rPr lang="hr-HR" b="0" dirty="0">
                <a:solidFill>
                  <a:srgbClr val="202124"/>
                </a:solidFill>
                <a:effectLst/>
                <a:latin typeface="Roboto" panose="02000000000000000000" pitchFamily="2" charset="0"/>
              </a:rPr>
              <a:t> nešto naučiti</a:t>
            </a:r>
          </a:p>
          <a:p>
            <a:pPr algn="l"/>
            <a:r>
              <a:rPr lang="hr-HR" b="0" dirty="0">
                <a:solidFill>
                  <a:srgbClr val="202124"/>
                </a:solidFill>
                <a:effectLst/>
                <a:latin typeface="Roboto" panose="02000000000000000000" pitchFamily="2" charset="0"/>
              </a:rPr>
              <a:t>Različite igre vezane uz motivaciju</a:t>
            </a:r>
          </a:p>
          <a:p>
            <a:pPr algn="l"/>
            <a:r>
              <a:rPr lang="hr-HR" b="0" dirty="0">
                <a:solidFill>
                  <a:srgbClr val="C00000"/>
                </a:solidFill>
                <a:effectLst/>
                <a:latin typeface="Roboto" panose="02000000000000000000" pitchFamily="2" charset="0"/>
              </a:rPr>
              <a:t>Ocjenjivanje</a:t>
            </a:r>
          </a:p>
          <a:p>
            <a:pPr algn="l"/>
            <a:r>
              <a:rPr lang="hr-HR" b="0" dirty="0">
                <a:solidFill>
                  <a:srgbClr val="202124"/>
                </a:solidFill>
                <a:effectLst/>
                <a:latin typeface="Roboto" panose="02000000000000000000" pitchFamily="2" charset="0"/>
              </a:rPr>
              <a:t>Za navedenu populaciju, znam dovoljno.</a:t>
            </a:r>
          </a:p>
          <a:p>
            <a:pPr algn="l"/>
            <a:r>
              <a:rPr lang="hr-HR" b="0" dirty="0">
                <a:solidFill>
                  <a:srgbClr val="202124"/>
                </a:solidFill>
                <a:effectLst/>
                <a:latin typeface="Roboto" panose="02000000000000000000" pitchFamily="2" charset="0"/>
              </a:rPr>
              <a:t>Konkretna situacija kada se dogodi, pitam kolegice ili stručnog suradnika. Odnos prema radu, učenicima, stil predavanja svaki nastavnik izgrađuje za sebe i tu nema univerzalnog recepta.</a:t>
            </a:r>
          </a:p>
          <a:p>
            <a:pPr algn="l"/>
            <a:r>
              <a:rPr lang="hr-HR" b="0" dirty="0">
                <a:solidFill>
                  <a:srgbClr val="C00000"/>
                </a:solidFill>
                <a:effectLst/>
                <a:latin typeface="Roboto" panose="02000000000000000000" pitchFamily="2" charset="0"/>
              </a:rPr>
              <a:t>Prilagodba gradiva i sadržaja za naš profil djece.</a:t>
            </a:r>
          </a:p>
          <a:p>
            <a:pPr algn="l"/>
            <a:r>
              <a:rPr lang="hr-HR" b="0" dirty="0">
                <a:solidFill>
                  <a:srgbClr val="202124"/>
                </a:solidFill>
                <a:effectLst/>
                <a:latin typeface="Roboto" panose="02000000000000000000" pitchFamily="2" charset="0"/>
              </a:rPr>
              <a:t>Nemam konkretniji odgovor.</a:t>
            </a:r>
          </a:p>
          <a:p>
            <a:endParaRPr lang="hr-HR" dirty="0"/>
          </a:p>
        </p:txBody>
      </p:sp>
    </p:spTree>
    <p:extLst>
      <p:ext uri="{BB962C8B-B14F-4D97-AF65-F5344CB8AC3E}">
        <p14:creationId xmlns:p14="http://schemas.microsoft.com/office/powerpoint/2010/main" val="4272610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28289AA6-DE0A-4003-BF81-5FF7120BC258}"/>
              </a:ext>
            </a:extLst>
          </p:cNvPr>
          <p:cNvSpPr>
            <a:spLocks noGrp="1"/>
          </p:cNvSpPr>
          <p:nvPr>
            <p:ph idx="1"/>
          </p:nvPr>
        </p:nvSpPr>
        <p:spPr>
          <a:xfrm>
            <a:off x="973667" y="948267"/>
            <a:ext cx="10515600" cy="5601230"/>
          </a:xfrm>
        </p:spPr>
        <p:txBody>
          <a:bodyPr>
            <a:normAutofit/>
          </a:bodyPr>
          <a:lstStyle/>
          <a:p>
            <a:pPr algn="l"/>
            <a:r>
              <a:rPr lang="hr-HR" b="0" dirty="0">
                <a:solidFill>
                  <a:srgbClr val="C00000"/>
                </a:solidFill>
                <a:effectLst/>
                <a:latin typeface="Roboto" panose="02000000000000000000" pitchFamily="2" charset="0"/>
              </a:rPr>
              <a:t>Kako oblikovati zadatke našim učenicima.</a:t>
            </a:r>
          </a:p>
          <a:p>
            <a:r>
              <a:rPr lang="hr-HR" b="0" dirty="0">
                <a:solidFill>
                  <a:srgbClr val="C00000"/>
                </a:solidFill>
                <a:effectLst/>
                <a:latin typeface="Roboto" panose="02000000000000000000" pitchFamily="2" charset="0"/>
              </a:rPr>
              <a:t>Kako pomoći i olakšati učenicima koji imaju velikih (većih) problema u čitanju, pisanju i razumijevanju od ostalih učenika u razredu.</a:t>
            </a:r>
          </a:p>
          <a:p>
            <a:pPr algn="l"/>
            <a:r>
              <a:rPr lang="hr-HR" b="0" dirty="0">
                <a:solidFill>
                  <a:srgbClr val="C00000"/>
                </a:solidFill>
                <a:effectLst/>
                <a:latin typeface="Roboto" panose="02000000000000000000" pitchFamily="2" charset="0"/>
              </a:rPr>
              <a:t>O samom nastavnom sadržaju i kako ga približiti učenicima</a:t>
            </a:r>
          </a:p>
          <a:p>
            <a:pPr algn="l"/>
            <a:r>
              <a:rPr lang="hr-HR" b="0" dirty="0">
                <a:solidFill>
                  <a:srgbClr val="C00000"/>
                </a:solidFill>
                <a:effectLst/>
                <a:latin typeface="Roboto" panose="02000000000000000000" pitchFamily="2" charset="0"/>
              </a:rPr>
              <a:t>Detaljnije informacije o načinu ocjenjivanja učenika s posebnim potrebama</a:t>
            </a:r>
          </a:p>
          <a:p>
            <a:pPr algn="l"/>
            <a:r>
              <a:rPr lang="hr-HR" b="0" dirty="0">
                <a:solidFill>
                  <a:srgbClr val="C00000"/>
                </a:solidFill>
                <a:effectLst/>
                <a:latin typeface="Roboto" panose="02000000000000000000" pitchFamily="2" charset="0"/>
              </a:rPr>
              <a:t>Kako umiriti razred.</a:t>
            </a:r>
          </a:p>
          <a:p>
            <a:pPr algn="l"/>
            <a:r>
              <a:rPr lang="hr-HR" b="0" dirty="0">
                <a:solidFill>
                  <a:srgbClr val="202124"/>
                </a:solidFill>
                <a:effectLst/>
                <a:latin typeface="Roboto" panose="02000000000000000000" pitchFamily="2" charset="0"/>
              </a:rPr>
              <a:t>Pa iskreno ništa mi ne pada na pamet</a:t>
            </a:r>
          </a:p>
          <a:p>
            <a:pPr algn="l"/>
            <a:r>
              <a:rPr lang="hr-HR" b="0" dirty="0">
                <a:solidFill>
                  <a:srgbClr val="C00000"/>
                </a:solidFill>
                <a:effectLst/>
                <a:latin typeface="Roboto" panose="02000000000000000000" pitchFamily="2" charset="0"/>
              </a:rPr>
              <a:t>Primjeri projektne nastave</a:t>
            </a:r>
          </a:p>
          <a:p>
            <a:pPr algn="l"/>
            <a:r>
              <a:rPr lang="hr-HR" b="0" dirty="0">
                <a:solidFill>
                  <a:srgbClr val="202124"/>
                </a:solidFill>
                <a:effectLst/>
                <a:latin typeface="Roboto" panose="02000000000000000000" pitchFamily="2" charset="0"/>
              </a:rPr>
              <a:t>sve potrebno za moj rad znam, a novosti saznajem kroz stručna usavršavanja</a:t>
            </a:r>
          </a:p>
          <a:p>
            <a:endParaRPr lang="hr-HR" b="0" dirty="0">
              <a:solidFill>
                <a:srgbClr val="202124"/>
              </a:solidFill>
              <a:effectLst/>
              <a:latin typeface="Roboto" panose="02000000000000000000" pitchFamily="2" charset="0"/>
            </a:endParaRPr>
          </a:p>
          <a:p>
            <a:pPr algn="l"/>
            <a:endParaRPr lang="hr-HR" dirty="0">
              <a:solidFill>
                <a:srgbClr val="202124"/>
              </a:solidFill>
              <a:latin typeface="Roboto" panose="02000000000000000000" pitchFamily="2" charset="0"/>
            </a:endParaRPr>
          </a:p>
          <a:p>
            <a:pPr algn="l"/>
            <a:endParaRPr lang="hr-HR" b="0" dirty="0">
              <a:solidFill>
                <a:srgbClr val="202124"/>
              </a:solidFill>
              <a:effectLst/>
              <a:latin typeface="Roboto" panose="02000000000000000000" pitchFamily="2" charset="0"/>
            </a:endParaRPr>
          </a:p>
          <a:p>
            <a:endParaRPr lang="hr-HR" dirty="0"/>
          </a:p>
        </p:txBody>
      </p:sp>
    </p:spTree>
    <p:extLst>
      <p:ext uri="{BB962C8B-B14F-4D97-AF65-F5344CB8AC3E}">
        <p14:creationId xmlns:p14="http://schemas.microsoft.com/office/powerpoint/2010/main" val="544214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7C397A9-F81F-47FA-A04B-9AD047A7A95B}"/>
              </a:ext>
            </a:extLst>
          </p:cNvPr>
          <p:cNvSpPr>
            <a:spLocks noGrp="1"/>
          </p:cNvSpPr>
          <p:nvPr>
            <p:ph idx="1"/>
          </p:nvPr>
        </p:nvSpPr>
        <p:spPr>
          <a:xfrm>
            <a:off x="499533" y="1057362"/>
            <a:ext cx="10515600" cy="5691541"/>
          </a:xfrm>
        </p:spPr>
        <p:txBody>
          <a:bodyPr>
            <a:normAutofit/>
          </a:bodyPr>
          <a:lstStyle/>
          <a:p>
            <a:pPr>
              <a:lnSpc>
                <a:spcPct val="150000"/>
              </a:lnSpc>
            </a:pPr>
            <a:r>
              <a:rPr lang="hr-HR" b="0" dirty="0">
                <a:solidFill>
                  <a:srgbClr val="202124"/>
                </a:solidFill>
                <a:effectLst/>
                <a:latin typeface="Roboto" panose="02000000000000000000" pitchFamily="2" charset="0"/>
              </a:rPr>
              <a:t>Na prethodno pitanje je vrlo teško odgovoriti jer struktura učenika je sve više demotivirajuća pogotovo za nekoga tko ima malo veće ambicije i ne znam </a:t>
            </a:r>
            <a:r>
              <a:rPr lang="hr-HR" b="0" dirty="0" err="1">
                <a:solidFill>
                  <a:srgbClr val="202124"/>
                </a:solidFill>
                <a:effectLst/>
                <a:latin typeface="Roboto" panose="02000000000000000000" pitchFamily="2" charset="0"/>
              </a:rPr>
              <a:t>jel</a:t>
            </a:r>
            <a:r>
              <a:rPr lang="hr-HR" b="0" dirty="0">
                <a:solidFill>
                  <a:srgbClr val="202124"/>
                </a:solidFill>
                <a:effectLst/>
                <a:latin typeface="Roboto" panose="02000000000000000000" pitchFamily="2" charset="0"/>
              </a:rPr>
              <a:t> se to pitanje odnosi samo na nastavu u ovoj školi. A odgovor na ovo pitanje - kako se spustiti na tu razinu, a da se ostvare ishodi jer savjetnik će gledati jesu li ostvareni ishodi koji oni realno većim dijelom ne mogu savladati, kao i kako provesti istraživački rad koji je također zadan novim kurikulumom, svi primjeri kako bi trebao izgledati istraživački rad u mojoj nastavi se nikako ne mogu primijeniti na ove učenike.</a:t>
            </a:r>
          </a:p>
          <a:p>
            <a:endParaRPr lang="hr-HR" dirty="0"/>
          </a:p>
        </p:txBody>
      </p:sp>
    </p:spTree>
    <p:extLst>
      <p:ext uri="{BB962C8B-B14F-4D97-AF65-F5344CB8AC3E}">
        <p14:creationId xmlns:p14="http://schemas.microsoft.com/office/powerpoint/2010/main" val="2823450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A2DA2B-2476-4D68-8FD1-FF126E5A8E49}"/>
              </a:ext>
            </a:extLst>
          </p:cNvPr>
          <p:cNvSpPr>
            <a:spLocks noGrp="1"/>
          </p:cNvSpPr>
          <p:nvPr>
            <p:ph type="title"/>
          </p:nvPr>
        </p:nvSpPr>
        <p:spPr>
          <a:xfrm>
            <a:off x="838200" y="0"/>
            <a:ext cx="10515600" cy="1325563"/>
          </a:xfrm>
        </p:spPr>
        <p:txBody>
          <a:bodyPr>
            <a:noAutofit/>
          </a:bodyPr>
          <a:lstStyle/>
          <a:p>
            <a:r>
              <a:rPr lang="hr-HR" sz="2800" b="1" i="0" dirty="0">
                <a:solidFill>
                  <a:srgbClr val="202124"/>
                </a:solidFill>
                <a:effectLst/>
                <a:latin typeface="Google Sans"/>
              </a:rPr>
              <a:t>Što biste preporučili svojim kolegama, a vezano je za rad u nastavi te postizanje radne atmosfere i discipline???</a:t>
            </a:r>
            <a:endParaRPr lang="hr-HR" sz="2800" b="1" dirty="0"/>
          </a:p>
        </p:txBody>
      </p:sp>
      <p:sp>
        <p:nvSpPr>
          <p:cNvPr id="3" name="Rezervirano mjesto sadržaja 2">
            <a:extLst>
              <a:ext uri="{FF2B5EF4-FFF2-40B4-BE49-F238E27FC236}">
                <a16:creationId xmlns:a16="http://schemas.microsoft.com/office/drawing/2014/main" id="{1BD8C90F-EC8C-42C0-A1DB-87E38BBC1CDD}"/>
              </a:ext>
            </a:extLst>
          </p:cNvPr>
          <p:cNvSpPr>
            <a:spLocks noGrp="1"/>
          </p:cNvSpPr>
          <p:nvPr>
            <p:ph idx="1"/>
          </p:nvPr>
        </p:nvSpPr>
        <p:spPr>
          <a:xfrm>
            <a:off x="612423" y="1512711"/>
            <a:ext cx="10515600" cy="5093230"/>
          </a:xfrm>
        </p:spPr>
        <p:txBody>
          <a:bodyPr>
            <a:normAutofit/>
          </a:bodyPr>
          <a:lstStyle/>
          <a:p>
            <a:pPr marL="0" indent="0" algn="l">
              <a:buNone/>
            </a:pPr>
            <a:endParaRPr lang="hr-HR" b="0" dirty="0">
              <a:solidFill>
                <a:srgbClr val="202124"/>
              </a:solidFill>
              <a:effectLst/>
              <a:latin typeface="Roboto" panose="02000000000000000000" pitchFamily="2" charset="0"/>
            </a:endParaRPr>
          </a:p>
          <a:p>
            <a:r>
              <a:rPr lang="hr-HR" b="0" dirty="0">
                <a:solidFill>
                  <a:srgbClr val="C00000"/>
                </a:solidFill>
                <a:effectLst/>
                <a:latin typeface="Roboto" panose="02000000000000000000" pitchFamily="2" charset="0"/>
              </a:rPr>
              <a:t>Da budu dosljedni u svojim metodama i pristupu, dovoljno jasni i strogi, ali isto tako i da ne zaborave na to da je djecu važno barem pokušati motivirati na onaj način koji odgovara njima, a ne nama</a:t>
            </a:r>
          </a:p>
          <a:p>
            <a:r>
              <a:rPr lang="hr-HR" dirty="0">
                <a:solidFill>
                  <a:srgbClr val="202124"/>
                </a:solidFill>
                <a:latin typeface="Roboto" panose="02000000000000000000" pitchFamily="2" charset="0"/>
              </a:rPr>
              <a:t>Tableti ih zainteresiraju da rješavaju zadatke vezane za gradivo tako da kreiranje različitih kvizova i drugih oblika zadataka u nekim od alata.</a:t>
            </a:r>
          </a:p>
          <a:p>
            <a:pPr algn="l"/>
            <a:endParaRPr lang="hr-HR" b="0" dirty="0">
              <a:solidFill>
                <a:srgbClr val="C00000"/>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Prijateljski odnos s dovoljnom dozom autoriteta</a:t>
            </a:r>
          </a:p>
          <a:p>
            <a:pPr marL="0" indent="0" algn="l">
              <a:buNone/>
            </a:pPr>
            <a:endParaRPr lang="hr-HR" b="0" dirty="0">
              <a:solidFill>
                <a:srgbClr val="202124"/>
              </a:solidFill>
              <a:effectLst/>
              <a:latin typeface="Roboto" panose="02000000000000000000" pitchFamily="2" charset="0"/>
            </a:endParaRPr>
          </a:p>
          <a:p>
            <a:pPr algn="l"/>
            <a:r>
              <a:rPr lang="hr-HR" b="0" dirty="0">
                <a:solidFill>
                  <a:srgbClr val="C00000"/>
                </a:solidFill>
                <a:effectLst/>
                <a:latin typeface="Roboto" panose="02000000000000000000" pitchFamily="2" charset="0"/>
              </a:rPr>
              <a:t>Dosljednost</a:t>
            </a:r>
          </a:p>
          <a:p>
            <a:pPr marL="0" indent="0" algn="l">
              <a:buNone/>
            </a:pPr>
            <a:endParaRPr lang="hr-HR" b="0" dirty="0">
              <a:solidFill>
                <a:srgbClr val="202124"/>
              </a:solidFill>
              <a:effectLst/>
              <a:latin typeface="Roboto" panose="02000000000000000000" pitchFamily="2" charset="0"/>
            </a:endParaRPr>
          </a:p>
          <a:p>
            <a:pPr algn="l"/>
            <a:r>
              <a:rPr lang="hr-HR" b="0" dirty="0">
                <a:solidFill>
                  <a:srgbClr val="0070C0"/>
                </a:solidFill>
                <a:effectLst/>
                <a:latin typeface="Roboto" panose="02000000000000000000" pitchFamily="2" charset="0"/>
              </a:rPr>
              <a:t>Ludost je raditi istu stvar iznova i očekivati drugačije rezultate</a:t>
            </a:r>
            <a:r>
              <a:rPr lang="hr-HR" b="0" dirty="0">
                <a:solidFill>
                  <a:srgbClr val="202124"/>
                </a:solidFill>
                <a:effectLst/>
                <a:latin typeface="Roboto" panose="02000000000000000000" pitchFamily="2" charset="0"/>
              </a:rPr>
              <a:t>. - Albert Einstein :)</a:t>
            </a:r>
          </a:p>
          <a:p>
            <a:endParaRPr lang="hr-HR" dirty="0"/>
          </a:p>
        </p:txBody>
      </p:sp>
    </p:spTree>
    <p:extLst>
      <p:ext uri="{BB962C8B-B14F-4D97-AF65-F5344CB8AC3E}">
        <p14:creationId xmlns:p14="http://schemas.microsoft.com/office/powerpoint/2010/main" val="2162083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5D46F6B-3BA2-4058-A0EE-31FFE286A0E0}"/>
              </a:ext>
            </a:extLst>
          </p:cNvPr>
          <p:cNvSpPr>
            <a:spLocks noGrp="1"/>
          </p:cNvSpPr>
          <p:nvPr>
            <p:ph idx="1"/>
          </p:nvPr>
        </p:nvSpPr>
        <p:spPr>
          <a:xfrm>
            <a:off x="838200" y="790222"/>
            <a:ext cx="10515600" cy="5747985"/>
          </a:xfrm>
        </p:spPr>
        <p:txBody>
          <a:bodyPr>
            <a:normAutofit lnSpcReduction="10000"/>
          </a:bodyPr>
          <a:lstStyle/>
          <a:p>
            <a:pPr algn="l"/>
            <a:r>
              <a:rPr lang="hr-HR" b="0" dirty="0">
                <a:solidFill>
                  <a:srgbClr val="0070C0"/>
                </a:solidFill>
                <a:effectLst/>
                <a:latin typeface="Roboto" panose="02000000000000000000" pitchFamily="2" charset="0"/>
              </a:rPr>
              <a:t>Ako se učitelj nije pripremio za sat i njemu je samom dosadno, ne možemo očekivati da će našim učenicima biti zanimljivo!</a:t>
            </a:r>
          </a:p>
          <a:p>
            <a:pPr marL="0" indent="0" algn="l">
              <a:buNone/>
            </a:pPr>
            <a:endParaRPr lang="hr-HR" b="0" dirty="0">
              <a:solidFill>
                <a:srgbClr val="0070C0"/>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Dosljednost u radu.</a:t>
            </a:r>
          </a:p>
          <a:p>
            <a:pPr marL="0" indent="0" algn="l">
              <a:buNone/>
            </a:pPr>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Da se ispituje osnovno i to učenicima naznači.</a:t>
            </a:r>
          </a:p>
          <a:p>
            <a:pPr marL="0" indent="0" algn="l">
              <a:buNone/>
            </a:pPr>
            <a:endParaRPr lang="hr-HR" b="0" dirty="0">
              <a:solidFill>
                <a:srgbClr val="202124"/>
              </a:solidFill>
              <a:effectLst/>
              <a:latin typeface="Roboto" panose="02000000000000000000" pitchFamily="2" charset="0"/>
            </a:endParaRPr>
          </a:p>
          <a:p>
            <a:pPr algn="l"/>
            <a:r>
              <a:rPr lang="hr-HR" b="0" i="1" dirty="0">
                <a:solidFill>
                  <a:srgbClr val="00B050"/>
                </a:solidFill>
                <a:effectLst/>
                <a:latin typeface="Roboto" panose="02000000000000000000" pitchFamily="2" charset="0"/>
              </a:rPr>
              <a:t>Kao što je već navedeno disciplina se postiže čim manjim pričanjem i čim više njihovim prepisivanjem da nemaju slobodnog hoda, ali to je po meni vrlo demotivirajući oblik rada.</a:t>
            </a:r>
          </a:p>
          <a:p>
            <a:pPr algn="l"/>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Izdvojiti iz programa bitno od nebitnog. Porazgovarati s njima o njihovim interesima i čime se bave u životu. Biti “šef” u razredu, ali opet biti osoba na koju se učenici mogu osloniti</a:t>
            </a:r>
          </a:p>
          <a:p>
            <a:pPr marL="0" indent="0" algn="l">
              <a:buNone/>
            </a:pPr>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Mislim da je osnova svega samo postavljanje jasnih pravila i striktno držanje istih. Sve ostalo uglavnom varira od čovjeka do čovjeka i razreda do razreda, ali taj princip je uvijek isti.</a:t>
            </a:r>
          </a:p>
          <a:p>
            <a:pPr marL="0" indent="0" algn="l">
              <a:buNone/>
            </a:pPr>
            <a:endParaRPr lang="hr-HR" b="0" dirty="0">
              <a:solidFill>
                <a:srgbClr val="202124"/>
              </a:solidFill>
              <a:effectLst/>
              <a:latin typeface="Roboto" panose="02000000000000000000" pitchFamily="2" charset="0"/>
            </a:endParaRPr>
          </a:p>
          <a:p>
            <a:endParaRPr lang="hr-HR" dirty="0"/>
          </a:p>
        </p:txBody>
      </p:sp>
    </p:spTree>
    <p:extLst>
      <p:ext uri="{BB962C8B-B14F-4D97-AF65-F5344CB8AC3E}">
        <p14:creationId xmlns:p14="http://schemas.microsoft.com/office/powerpoint/2010/main" val="369177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4A53ACAF-C9AF-458E-89C3-566837A3E965}"/>
              </a:ext>
            </a:extLst>
          </p:cNvPr>
          <p:cNvSpPr>
            <a:spLocks noGrp="1"/>
          </p:cNvSpPr>
          <p:nvPr>
            <p:ph idx="1"/>
          </p:nvPr>
        </p:nvSpPr>
        <p:spPr>
          <a:xfrm>
            <a:off x="838200" y="711200"/>
            <a:ext cx="10515600" cy="5465763"/>
          </a:xfrm>
        </p:spPr>
        <p:txBody>
          <a:bodyPr>
            <a:normAutofit/>
          </a:bodyPr>
          <a:lstStyle/>
          <a:p>
            <a:pPr>
              <a:lnSpc>
                <a:spcPct val="100000"/>
              </a:lnSpc>
            </a:pPr>
            <a:endParaRPr lang="hr-HR" sz="2000" b="0" i="0" dirty="0">
              <a:solidFill>
                <a:srgbClr val="202124"/>
              </a:solidFill>
              <a:effectLst/>
              <a:latin typeface="Roboto" panose="02000000000000000000" pitchFamily="2" charset="0"/>
            </a:endParaRPr>
          </a:p>
          <a:p>
            <a:pPr algn="l"/>
            <a:r>
              <a:rPr lang="hr-HR" sz="2000" b="0" dirty="0">
                <a:solidFill>
                  <a:srgbClr val="202124"/>
                </a:solidFill>
                <a:effectLst/>
                <a:latin typeface="Roboto" panose="02000000000000000000" pitchFamily="2" charset="0"/>
              </a:rPr>
              <a:t>Svatko ima svoj pristup :)</a:t>
            </a:r>
          </a:p>
          <a:p>
            <a:pPr algn="l"/>
            <a:r>
              <a:rPr lang="hr-HR" sz="2000" b="0" dirty="0">
                <a:solidFill>
                  <a:srgbClr val="202124"/>
                </a:solidFill>
                <a:effectLst/>
                <a:latin typeface="Roboto" panose="02000000000000000000" pitchFamily="2" charset="0"/>
              </a:rPr>
              <a:t>Pokušati se što više spustit na razinu djeteta, a ujedno njim biti autoritet.</a:t>
            </a:r>
          </a:p>
          <a:p>
            <a:pPr algn="l"/>
            <a:r>
              <a:rPr lang="hr-HR" sz="2000" b="0" dirty="0">
                <a:solidFill>
                  <a:srgbClr val="202124"/>
                </a:solidFill>
                <a:effectLst/>
                <a:latin typeface="Roboto" panose="02000000000000000000" pitchFamily="2" charset="0"/>
              </a:rPr>
              <a:t>učenike treba zaposliti, treba biti dosljedan u svojim zahtjevima</a:t>
            </a:r>
          </a:p>
          <a:p>
            <a:pPr>
              <a:lnSpc>
                <a:spcPct val="100000"/>
              </a:lnSpc>
            </a:pPr>
            <a:endParaRPr lang="hr-HR" sz="2000" dirty="0">
              <a:solidFill>
                <a:srgbClr val="202124"/>
              </a:solidFill>
              <a:latin typeface="Roboto" panose="02000000000000000000" pitchFamily="2" charset="0"/>
            </a:endParaRPr>
          </a:p>
          <a:p>
            <a:pPr>
              <a:lnSpc>
                <a:spcPct val="100000"/>
              </a:lnSpc>
            </a:pPr>
            <a:r>
              <a:rPr lang="hr-HR" sz="2000" b="0" i="0" dirty="0">
                <a:solidFill>
                  <a:srgbClr val="202124"/>
                </a:solidFill>
                <a:effectLst/>
                <a:latin typeface="Roboto" panose="02000000000000000000" pitchFamily="2" charset="0"/>
              </a:rPr>
              <a:t>Uvažavanje učenika...Mislim da im je potreban taj osjećaj važnosti i poštovanja. </a:t>
            </a:r>
            <a:r>
              <a:rPr lang="hr-HR" sz="2000" b="0" i="0" dirty="0">
                <a:solidFill>
                  <a:srgbClr val="C00000"/>
                </a:solidFill>
                <a:effectLst/>
                <a:latin typeface="Roboto" panose="02000000000000000000" pitchFamily="2" charset="0"/>
              </a:rPr>
              <a:t>Razgovarati i slušati i o temama koje nisu nužno vezane uz nastavni sadržaj. Pritom, ne dozvoliti da odnos učenik/učitelj prijeđe u prijateljstvo, te postaviti granice dozvoljenog ponašanja. </a:t>
            </a:r>
            <a:r>
              <a:rPr lang="hr-HR" sz="2000" b="0" i="0" dirty="0">
                <a:solidFill>
                  <a:srgbClr val="202124"/>
                </a:solidFill>
                <a:effectLst/>
                <a:latin typeface="Roboto" panose="02000000000000000000" pitchFamily="2" charset="0"/>
              </a:rPr>
              <a:t>Promatrati učenika svakog ponaosob, a ne kao skupinu jer vam se tada otvaraju i načini kako se ophoditi sa svakim. Ponekad će to biti lijepa riječ, uvjetovanje, neki novi element u samom nastavnom satu, dogovor...Možda neće uvijek uspjeti, ali ponekad hoće, bar sa nekim od njih. Samim time, to je već korak naprijed. Zapamtiti da ste vi stariji i mudriji i kao takvi, uvijek ste u prednosti.</a:t>
            </a:r>
          </a:p>
          <a:p>
            <a:pPr>
              <a:lnSpc>
                <a:spcPct val="100000"/>
              </a:lnSpc>
            </a:pPr>
            <a:endParaRPr lang="hr-HR" sz="2000" dirty="0"/>
          </a:p>
        </p:txBody>
      </p:sp>
    </p:spTree>
    <p:extLst>
      <p:ext uri="{BB962C8B-B14F-4D97-AF65-F5344CB8AC3E}">
        <p14:creationId xmlns:p14="http://schemas.microsoft.com/office/powerpoint/2010/main" val="3981965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2C36404-E963-4660-9CB2-E5058ED9A951}"/>
              </a:ext>
            </a:extLst>
          </p:cNvPr>
          <p:cNvSpPr>
            <a:spLocks noGrp="1"/>
          </p:cNvSpPr>
          <p:nvPr>
            <p:ph type="title"/>
          </p:nvPr>
        </p:nvSpPr>
        <p:spPr>
          <a:xfrm>
            <a:off x="1713427" y="-752562"/>
            <a:ext cx="9692640" cy="1325562"/>
          </a:xfrm>
        </p:spPr>
        <p:txBody>
          <a:bodyPr>
            <a:normAutofit/>
          </a:bodyPr>
          <a:lstStyle/>
          <a:p>
            <a:r>
              <a:rPr lang="hr-HR" sz="3600" i="1" dirty="0">
                <a:solidFill>
                  <a:srgbClr val="0070C0"/>
                </a:solidFill>
              </a:rPr>
              <a:t>S a d r ž a j</a:t>
            </a:r>
          </a:p>
        </p:txBody>
      </p:sp>
      <p:sp>
        <p:nvSpPr>
          <p:cNvPr id="3" name="Rezervirano mjesto sadržaja 2">
            <a:extLst>
              <a:ext uri="{FF2B5EF4-FFF2-40B4-BE49-F238E27FC236}">
                <a16:creationId xmlns:a16="http://schemas.microsoft.com/office/drawing/2014/main" id="{6B735D93-1B50-44DB-8C98-59A467CA173A}"/>
              </a:ext>
            </a:extLst>
          </p:cNvPr>
          <p:cNvSpPr>
            <a:spLocks noGrp="1"/>
          </p:cNvSpPr>
          <p:nvPr>
            <p:ph idx="1"/>
          </p:nvPr>
        </p:nvSpPr>
        <p:spPr>
          <a:xfrm>
            <a:off x="2020486" y="756356"/>
            <a:ext cx="8595360" cy="6016977"/>
          </a:xfrm>
        </p:spPr>
        <p:txBody>
          <a:bodyPr>
            <a:normAutofit fontScale="85000" lnSpcReduction="20000"/>
          </a:bodyPr>
          <a:lstStyle/>
          <a:p>
            <a:r>
              <a:rPr lang="hr-HR" sz="1900" b="1" dirty="0">
                <a:solidFill>
                  <a:srgbClr val="0070C0"/>
                </a:solidFill>
              </a:rPr>
              <a:t>Povod istraživanju</a:t>
            </a:r>
          </a:p>
          <a:p>
            <a:r>
              <a:rPr lang="hr-HR" sz="1900" b="1" dirty="0">
                <a:solidFill>
                  <a:srgbClr val="0070C0"/>
                </a:solidFill>
              </a:rPr>
              <a:t>Cilj i zadaci istraživanja</a:t>
            </a:r>
          </a:p>
          <a:p>
            <a:r>
              <a:rPr lang="hr-HR" sz="1900" b="1" dirty="0">
                <a:solidFill>
                  <a:srgbClr val="0070C0"/>
                </a:solidFill>
              </a:rPr>
              <a:t>Analiza : </a:t>
            </a:r>
          </a:p>
          <a:p>
            <a:pPr marL="0" indent="0">
              <a:buNone/>
            </a:pPr>
            <a:r>
              <a:rPr lang="hr-HR" sz="1900" dirty="0"/>
              <a:t>	- nastavnog procesa</a:t>
            </a:r>
          </a:p>
          <a:p>
            <a:pPr marL="0" indent="0">
              <a:buNone/>
            </a:pPr>
            <a:r>
              <a:rPr lang="hr-HR" sz="1900" dirty="0"/>
              <a:t>	- ankete za učitelje</a:t>
            </a:r>
          </a:p>
          <a:p>
            <a:pPr marL="0" indent="0">
              <a:buNone/>
            </a:pPr>
            <a:r>
              <a:rPr lang="hr-HR" sz="1900" dirty="0"/>
              <a:t>	- ankete za učenike</a:t>
            </a:r>
          </a:p>
          <a:p>
            <a:r>
              <a:rPr lang="hr-HR" sz="1900" b="1" dirty="0">
                <a:solidFill>
                  <a:srgbClr val="0070C0"/>
                </a:solidFill>
              </a:rPr>
              <a:t>Preporuke za rad :</a:t>
            </a:r>
          </a:p>
          <a:p>
            <a:pPr marL="0" indent="0">
              <a:buNone/>
            </a:pPr>
            <a:r>
              <a:rPr lang="hr-HR" sz="1900" dirty="0"/>
              <a:t>	- bilježnica i plan ploče</a:t>
            </a:r>
          </a:p>
          <a:p>
            <a:pPr marL="0" indent="0">
              <a:buNone/>
            </a:pPr>
            <a:r>
              <a:rPr lang="hr-HR" sz="1900" dirty="0"/>
              <a:t>	- priprema za nastavu</a:t>
            </a:r>
          </a:p>
          <a:p>
            <a:pPr marL="0" indent="0">
              <a:buNone/>
            </a:pPr>
            <a:r>
              <a:rPr lang="hr-HR" sz="1900" dirty="0"/>
              <a:t>	- sadržaj poučavanja</a:t>
            </a:r>
          </a:p>
          <a:p>
            <a:pPr marL="0" indent="0">
              <a:buNone/>
            </a:pPr>
            <a:r>
              <a:rPr lang="hr-HR" sz="1900" dirty="0"/>
              <a:t>	- metode rada učitelja</a:t>
            </a:r>
          </a:p>
          <a:p>
            <a:pPr marL="0" indent="0">
              <a:buNone/>
            </a:pPr>
            <a:r>
              <a:rPr lang="hr-HR" sz="1900" dirty="0"/>
              <a:t>	- aktivnosti za učenike</a:t>
            </a:r>
          </a:p>
          <a:p>
            <a:pPr marL="0" indent="0">
              <a:buNone/>
            </a:pPr>
            <a:r>
              <a:rPr lang="hr-HR" sz="1900" dirty="0"/>
              <a:t>	- interakcija s učenicima</a:t>
            </a:r>
          </a:p>
          <a:p>
            <a:pPr marL="0" indent="0">
              <a:buNone/>
            </a:pPr>
            <a:r>
              <a:rPr lang="hr-HR" sz="1900" dirty="0"/>
              <a:t>	- E-imenik</a:t>
            </a:r>
          </a:p>
          <a:p>
            <a:pPr marL="0" indent="0">
              <a:buNone/>
            </a:pPr>
            <a:r>
              <a:rPr lang="hr-HR" sz="1900" dirty="0"/>
              <a:t>- </a:t>
            </a:r>
            <a:r>
              <a:rPr lang="hr-HR" sz="1900" b="1" dirty="0">
                <a:solidFill>
                  <a:srgbClr val="0070C0"/>
                </a:solidFill>
              </a:rPr>
              <a:t>Zaključci</a:t>
            </a:r>
            <a:endParaRPr lang="hr-HR" b="1" dirty="0">
              <a:solidFill>
                <a:srgbClr val="0070C0"/>
              </a:solidFill>
            </a:endParaRPr>
          </a:p>
        </p:txBody>
      </p:sp>
    </p:spTree>
    <p:extLst>
      <p:ext uri="{BB962C8B-B14F-4D97-AF65-F5344CB8AC3E}">
        <p14:creationId xmlns:p14="http://schemas.microsoft.com/office/powerpoint/2010/main" val="1787159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6F8CA13E-1B63-4587-8AE4-7FEAB2505DDB}"/>
              </a:ext>
            </a:extLst>
          </p:cNvPr>
          <p:cNvSpPr>
            <a:spLocks noGrp="1"/>
          </p:cNvSpPr>
          <p:nvPr>
            <p:ph idx="1"/>
          </p:nvPr>
        </p:nvSpPr>
        <p:spPr>
          <a:xfrm>
            <a:off x="307623" y="440266"/>
            <a:ext cx="10515600" cy="5714119"/>
          </a:xfrm>
        </p:spPr>
        <p:txBody>
          <a:bodyPr>
            <a:normAutofit lnSpcReduction="10000"/>
          </a:bodyPr>
          <a:lstStyle/>
          <a:p>
            <a:pPr>
              <a:lnSpc>
                <a:spcPct val="150000"/>
              </a:lnSpc>
            </a:pPr>
            <a:r>
              <a:rPr lang="hr-HR" sz="1800" b="0" i="0" dirty="0">
                <a:solidFill>
                  <a:srgbClr val="C00000"/>
                </a:solidFill>
                <a:effectLst/>
                <a:latin typeface="Roboto" panose="02000000000000000000" pitchFamily="2" charset="0"/>
              </a:rPr>
              <a:t>Da se manje koncentriraju na obim sadržaja i činjenično znanje koji valja prenijeti učenicima, a više na odnose i energiju koju osjećaju. Ako je učenicima dosadno i nastavnik to uvidi, to se ne smije ignorirati i praviti se kao da je sve u redu. Ubrzo će nastati kaos.. </a:t>
            </a:r>
            <a:r>
              <a:rPr lang="hr-HR" sz="1800" b="0" i="0" dirty="0">
                <a:solidFill>
                  <a:srgbClr val="202124"/>
                </a:solidFill>
                <a:effectLst/>
                <a:latin typeface="Roboto" panose="02000000000000000000" pitchFamily="2" charset="0"/>
              </a:rPr>
              <a:t>Ako učenik namjerno reže smeće i baca ispod klupe</a:t>
            </a:r>
            <a:r>
              <a:rPr lang="hr-HR" dirty="0">
                <a:solidFill>
                  <a:srgbClr val="202124"/>
                </a:solidFill>
                <a:latin typeface="Roboto" panose="02000000000000000000" pitchFamily="2" charset="0"/>
              </a:rPr>
              <a:t>, o</a:t>
            </a:r>
            <a:r>
              <a:rPr lang="hr-HR" sz="1800" b="0" i="0" dirty="0">
                <a:solidFill>
                  <a:srgbClr val="202124"/>
                </a:solidFill>
                <a:effectLst/>
                <a:latin typeface="Roboto" panose="02000000000000000000" pitchFamily="2" charset="0"/>
              </a:rPr>
              <a:t>n želi da nastavnik to primijeti i iskušava nas. Učenici sve osjete. Ako jedva čekate izaći iz razreda, ubrzo ćete poželjeti da niste ni ušli unutra. </a:t>
            </a:r>
            <a:r>
              <a:rPr lang="hr-HR" sz="1800" b="0" i="0" dirty="0">
                <a:solidFill>
                  <a:srgbClr val="C00000"/>
                </a:solidFill>
                <a:effectLst/>
                <a:latin typeface="Roboto" panose="02000000000000000000" pitchFamily="2" charset="0"/>
              </a:rPr>
              <a:t>Ne ignorirati nerad </a:t>
            </a:r>
            <a:r>
              <a:rPr lang="hr-HR" sz="1800" b="0" i="0" dirty="0">
                <a:solidFill>
                  <a:srgbClr val="202124"/>
                </a:solidFill>
                <a:effectLst/>
                <a:latin typeface="Roboto" panose="02000000000000000000" pitchFamily="2" charset="0"/>
              </a:rPr>
              <a:t>već valja promijeniti aktivnost. </a:t>
            </a:r>
            <a:r>
              <a:rPr lang="hr-HR" sz="1800" b="0" i="0" dirty="0">
                <a:solidFill>
                  <a:srgbClr val="C00000"/>
                </a:solidFill>
                <a:effectLst/>
                <a:latin typeface="Roboto" panose="02000000000000000000" pitchFamily="2" charset="0"/>
              </a:rPr>
              <a:t>Ne prijetiti u prazno tipa</a:t>
            </a:r>
            <a:r>
              <a:rPr lang="hr-HR" sz="1800" b="0" i="0" dirty="0">
                <a:solidFill>
                  <a:srgbClr val="202124"/>
                </a:solidFill>
                <a:effectLst/>
                <a:latin typeface="Roboto" panose="02000000000000000000" pitchFamily="2" charset="0"/>
              </a:rPr>
              <a:t>:,, Zvat ću ti roditelje ili razrednicu!'' I onda to ne učiniti. Reagirati promptno. </a:t>
            </a:r>
            <a:r>
              <a:rPr lang="hr-HR" sz="1800" b="0" i="0" dirty="0">
                <a:solidFill>
                  <a:srgbClr val="C00000"/>
                </a:solidFill>
                <a:effectLst/>
                <a:latin typeface="Roboto" panose="02000000000000000000" pitchFamily="2" charset="0"/>
              </a:rPr>
              <a:t>Ne dopuštati da učenici određuju i vode nastavni sat</a:t>
            </a:r>
            <a:r>
              <a:rPr lang="hr-HR" sz="1800" b="0" i="0" dirty="0">
                <a:solidFill>
                  <a:srgbClr val="202124"/>
                </a:solidFill>
                <a:effectLst/>
                <a:latin typeface="Roboto" panose="02000000000000000000" pitchFamily="2" charset="0"/>
              </a:rPr>
              <a:t>:,, Možemo mi 1. sat ovo, pa ćemo onda ovo..!'' Ako Vi to niste planirali, ne smijete se bojati učenicima reći NE. </a:t>
            </a:r>
            <a:r>
              <a:rPr lang="hr-HR" sz="1800" b="0" i="0" dirty="0">
                <a:solidFill>
                  <a:srgbClr val="C00000"/>
                </a:solidFill>
                <a:effectLst/>
                <a:latin typeface="Roboto" panose="02000000000000000000" pitchFamily="2" charset="0"/>
              </a:rPr>
              <a:t>Nagrada UVIJEK i DA, ali samo kada Vi to želite i kada se to Vama uklapa u plan</a:t>
            </a:r>
            <a:r>
              <a:rPr lang="hr-HR" sz="1800" b="0" i="0" dirty="0">
                <a:solidFill>
                  <a:srgbClr val="202124"/>
                </a:solidFill>
                <a:effectLst/>
                <a:latin typeface="Roboto" panose="02000000000000000000" pitchFamily="2" charset="0"/>
              </a:rPr>
              <a:t>. </a:t>
            </a:r>
            <a:r>
              <a:rPr lang="hr-HR" sz="1800" b="0" i="0" u="sng" dirty="0">
                <a:solidFill>
                  <a:srgbClr val="C00000"/>
                </a:solidFill>
                <a:effectLst/>
                <a:latin typeface="Roboto" panose="02000000000000000000" pitchFamily="2" charset="0"/>
              </a:rPr>
              <a:t>Ono što je važno nama, nije važno njima</a:t>
            </a:r>
            <a:r>
              <a:rPr lang="hr-HR" sz="1800" b="0" i="0" dirty="0">
                <a:solidFill>
                  <a:srgbClr val="202124"/>
                </a:solidFill>
                <a:effectLst/>
                <a:latin typeface="Roboto" panose="02000000000000000000" pitchFamily="2" charset="0"/>
              </a:rPr>
              <a:t>. Ako Vas poštuju, radit će Vam. Kada ih nešto naučite, ne libite se pokazati radost što su to usvojili. Zaplješćite im, poskočite od sreće, dignite njihov uradak, pokažite svima ''kako se to radi'', pohvalite ih od srca. Kada vide da Vas to raduje, trudit će se napraviti nešto i biti još bolji. </a:t>
            </a:r>
            <a:r>
              <a:rPr lang="hr-HR" sz="1800" b="0" i="0" dirty="0">
                <a:solidFill>
                  <a:srgbClr val="C00000"/>
                </a:solidFill>
                <a:effectLst/>
                <a:latin typeface="Roboto" panose="02000000000000000000" pitchFamily="2" charset="0"/>
              </a:rPr>
              <a:t>Ne pričati jednoličnim, monotonim glasom prosipajući hrpu informacija pred njih. Manje je više. Ne možemo promijeniti strukturu učenika, njihove afinitete, ali možemo promijeniti sebe.</a:t>
            </a:r>
            <a:endParaRPr lang="hr-HR" sz="1800" dirty="0">
              <a:solidFill>
                <a:srgbClr val="C00000"/>
              </a:solidFill>
            </a:endParaRPr>
          </a:p>
        </p:txBody>
      </p:sp>
    </p:spTree>
    <p:extLst>
      <p:ext uri="{BB962C8B-B14F-4D97-AF65-F5344CB8AC3E}">
        <p14:creationId xmlns:p14="http://schemas.microsoft.com/office/powerpoint/2010/main" val="4220626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A1A85F0-1378-47C4-9D62-D64ACB9CB5C6}"/>
              </a:ext>
            </a:extLst>
          </p:cNvPr>
          <p:cNvSpPr>
            <a:spLocks noGrp="1"/>
          </p:cNvSpPr>
          <p:nvPr>
            <p:ph type="title"/>
          </p:nvPr>
        </p:nvSpPr>
        <p:spPr>
          <a:xfrm>
            <a:off x="347471" y="2296160"/>
            <a:ext cx="9692640" cy="1325562"/>
          </a:xfrm>
        </p:spPr>
        <p:txBody>
          <a:bodyPr>
            <a:noAutofit/>
          </a:bodyPr>
          <a:lstStyle/>
          <a:p>
            <a:pPr algn="ctr"/>
            <a:r>
              <a:rPr lang="hr-HR" sz="6000" i="1" dirty="0">
                <a:latin typeface="Arial Black" panose="020B0A04020102020204" pitchFamily="34" charset="0"/>
              </a:rPr>
              <a:t>A n k e t a </a:t>
            </a:r>
            <a:br>
              <a:rPr lang="hr-HR" sz="6000" i="1" dirty="0">
                <a:latin typeface="Arial Black" panose="020B0A04020102020204" pitchFamily="34" charset="0"/>
              </a:rPr>
            </a:br>
            <a:r>
              <a:rPr lang="hr-HR" sz="6000" i="1" dirty="0">
                <a:latin typeface="Arial Black" panose="020B0A04020102020204" pitchFamily="34" charset="0"/>
              </a:rPr>
              <a:t>z a </a:t>
            </a:r>
            <a:br>
              <a:rPr lang="hr-HR" sz="6000" i="1" dirty="0">
                <a:latin typeface="Arial Black" panose="020B0A04020102020204" pitchFamily="34" charset="0"/>
              </a:rPr>
            </a:br>
            <a:r>
              <a:rPr lang="hr-HR" sz="6000" i="1" dirty="0">
                <a:latin typeface="Arial Black" panose="020B0A04020102020204" pitchFamily="34" charset="0"/>
              </a:rPr>
              <a:t>u č e n i k e </a:t>
            </a:r>
          </a:p>
        </p:txBody>
      </p:sp>
    </p:spTree>
    <p:extLst>
      <p:ext uri="{BB962C8B-B14F-4D97-AF65-F5344CB8AC3E}">
        <p14:creationId xmlns:p14="http://schemas.microsoft.com/office/powerpoint/2010/main" val="42459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B30692D-13FA-4945-9ACD-9067776C5002}"/>
              </a:ext>
            </a:extLst>
          </p:cNvPr>
          <p:cNvSpPr>
            <a:spLocks noGrp="1"/>
          </p:cNvSpPr>
          <p:nvPr>
            <p:ph type="title"/>
          </p:nvPr>
        </p:nvSpPr>
        <p:spPr>
          <a:xfrm>
            <a:off x="1386050" y="-142240"/>
            <a:ext cx="9692640" cy="1325562"/>
          </a:xfrm>
        </p:spPr>
        <p:txBody>
          <a:bodyPr/>
          <a:lstStyle/>
          <a:p>
            <a:r>
              <a:rPr lang="pl-PL" b="0" i="0" dirty="0">
                <a:solidFill>
                  <a:srgbClr val="202124"/>
                </a:solidFill>
                <a:effectLst/>
                <a:latin typeface="Google Sans"/>
              </a:rPr>
              <a:t>Što najčešće radite na nastavi?</a:t>
            </a:r>
            <a:endParaRPr lang="hr-HR" dirty="0"/>
          </a:p>
        </p:txBody>
      </p:sp>
      <p:sp>
        <p:nvSpPr>
          <p:cNvPr id="3" name="Rezervirano mjesto sadržaja 2">
            <a:extLst>
              <a:ext uri="{FF2B5EF4-FFF2-40B4-BE49-F238E27FC236}">
                <a16:creationId xmlns:a16="http://schemas.microsoft.com/office/drawing/2014/main" id="{9622F574-E007-4E37-92CB-CA1EB20B1FA3}"/>
              </a:ext>
            </a:extLst>
          </p:cNvPr>
          <p:cNvSpPr>
            <a:spLocks noGrp="1"/>
          </p:cNvSpPr>
          <p:nvPr>
            <p:ph idx="1"/>
          </p:nvPr>
        </p:nvSpPr>
        <p:spPr>
          <a:xfrm>
            <a:off x="1798320" y="1544566"/>
            <a:ext cx="8595360" cy="4996815"/>
          </a:xfrm>
        </p:spPr>
        <p:txBody>
          <a:bodyPr>
            <a:normAutofit lnSpcReduction="10000"/>
          </a:bodyPr>
          <a:lstStyle/>
          <a:p>
            <a:pPr algn="l"/>
            <a:r>
              <a:rPr lang="hr-HR" b="0" dirty="0">
                <a:solidFill>
                  <a:srgbClr val="202124"/>
                </a:solidFill>
                <a:effectLst/>
                <a:latin typeface="Roboto" panose="02000000000000000000" pitchFamily="2" charset="0"/>
              </a:rPr>
              <a:t>slušam i radim</a:t>
            </a:r>
          </a:p>
          <a:p>
            <a:pPr algn="l"/>
            <a:r>
              <a:rPr lang="hr-HR" b="0" dirty="0" err="1">
                <a:solidFill>
                  <a:srgbClr val="202124"/>
                </a:solidFill>
                <a:effectLst/>
                <a:latin typeface="Roboto" panose="02000000000000000000" pitchFamily="2" charset="0"/>
              </a:rPr>
              <a:t>najčece</a:t>
            </a:r>
            <a:r>
              <a:rPr lang="hr-HR" b="0" dirty="0">
                <a:solidFill>
                  <a:srgbClr val="202124"/>
                </a:solidFill>
                <a:effectLst/>
                <a:latin typeface="Roboto" panose="02000000000000000000" pitchFamily="2" charset="0"/>
              </a:rPr>
              <a:t> na nastavi </a:t>
            </a:r>
            <a:r>
              <a:rPr lang="hr-HR" b="0" dirty="0" err="1">
                <a:solidFill>
                  <a:srgbClr val="202124"/>
                </a:solidFill>
                <a:effectLst/>
                <a:latin typeface="Roboto" panose="02000000000000000000" pitchFamily="2" charset="0"/>
              </a:rPr>
              <a:t>ucimo</a:t>
            </a:r>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na nastavi naj </a:t>
            </a:r>
            <a:r>
              <a:rPr lang="hr-HR" b="0" dirty="0" err="1">
                <a:solidFill>
                  <a:srgbClr val="202124"/>
                </a:solidFill>
                <a:effectLst/>
                <a:latin typeface="Roboto" panose="02000000000000000000" pitchFamily="2" charset="0"/>
              </a:rPr>
              <a:t>ćešće</a:t>
            </a:r>
            <a:r>
              <a:rPr lang="hr-HR" b="0" dirty="0">
                <a:solidFill>
                  <a:srgbClr val="202124"/>
                </a:solidFill>
                <a:effectLst/>
                <a:latin typeface="Roboto" panose="02000000000000000000" pitchFamily="2" charset="0"/>
              </a:rPr>
              <a:t> radimo matematiku</a:t>
            </a:r>
          </a:p>
          <a:p>
            <a:pPr algn="l"/>
            <a:r>
              <a:rPr lang="hr-HR" b="0" dirty="0">
                <a:solidFill>
                  <a:srgbClr val="202124"/>
                </a:solidFill>
                <a:effectLst/>
                <a:latin typeface="Roboto" panose="02000000000000000000" pitchFamily="2" charset="0"/>
              </a:rPr>
              <a:t>najčešće radim na nastavi učim i </a:t>
            </a:r>
            <a:r>
              <a:rPr lang="hr-HR" b="0" dirty="0" err="1">
                <a:solidFill>
                  <a:srgbClr val="202124"/>
                </a:solidFill>
                <a:effectLst/>
                <a:latin typeface="Roboto" panose="02000000000000000000" pitchFamily="2" charset="0"/>
              </a:rPr>
              <a:t>pisem</a:t>
            </a:r>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Ja na nastavi slušam </a:t>
            </a:r>
            <a:r>
              <a:rPr lang="hr-HR" b="0" dirty="0" err="1">
                <a:solidFill>
                  <a:srgbClr val="202124"/>
                </a:solidFill>
                <a:effectLst/>
                <a:latin typeface="Roboto" panose="02000000000000000000" pitchFamily="2" charset="0"/>
              </a:rPr>
              <a:t>ućiteljicu</a:t>
            </a:r>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ponekad pišemo i ponekad </a:t>
            </a:r>
            <a:r>
              <a:rPr lang="hr-HR" b="0" dirty="0" err="1">
                <a:solidFill>
                  <a:srgbClr val="202124"/>
                </a:solidFill>
                <a:effectLst/>
                <a:latin typeface="Roboto" panose="02000000000000000000" pitchFamily="2" charset="0"/>
              </a:rPr>
              <a:t>nedamo</a:t>
            </a:r>
            <a:r>
              <a:rPr lang="hr-HR" b="0" dirty="0">
                <a:solidFill>
                  <a:srgbClr val="202124"/>
                </a:solidFill>
                <a:effectLst/>
                <a:latin typeface="Roboto" panose="02000000000000000000" pitchFamily="2" charset="0"/>
              </a:rPr>
              <a:t> mira pod </a:t>
            </a:r>
            <a:r>
              <a:rPr lang="hr-HR" b="0" dirty="0" err="1">
                <a:solidFill>
                  <a:srgbClr val="202124"/>
                </a:solidFill>
                <a:effectLst/>
                <a:latin typeface="Roboto" panose="02000000000000000000" pitchFamily="2" charset="0"/>
              </a:rPr>
              <a:t>povjest</a:t>
            </a:r>
            <a:r>
              <a:rPr lang="hr-HR" b="0" dirty="0">
                <a:solidFill>
                  <a:srgbClr val="202124"/>
                </a:solidFill>
                <a:effectLst/>
                <a:latin typeface="Roboto" panose="02000000000000000000" pitchFamily="2" charset="0"/>
              </a:rPr>
              <a:t> , i likovni .</a:t>
            </a:r>
          </a:p>
          <a:p>
            <a:pPr algn="l"/>
            <a:r>
              <a:rPr lang="hr-HR" b="0" dirty="0">
                <a:solidFill>
                  <a:srgbClr val="202124"/>
                </a:solidFill>
                <a:effectLst/>
                <a:latin typeface="Roboto" panose="02000000000000000000" pitchFamily="2" charset="0"/>
              </a:rPr>
              <a:t>Naj vise radimo </a:t>
            </a:r>
            <a:r>
              <a:rPr lang="hr-HR" b="0" dirty="0" err="1">
                <a:solidFill>
                  <a:srgbClr val="202124"/>
                </a:solidFill>
                <a:effectLst/>
                <a:latin typeface="Roboto" panose="02000000000000000000" pitchFamily="2" charset="0"/>
              </a:rPr>
              <a:t>proglem</a:t>
            </a:r>
            <a:endParaRPr lang="hr-HR" b="0" dirty="0">
              <a:solidFill>
                <a:srgbClr val="202124"/>
              </a:solidFill>
              <a:effectLst/>
              <a:latin typeface="Roboto" panose="02000000000000000000" pitchFamily="2" charset="0"/>
            </a:endParaRPr>
          </a:p>
          <a:p>
            <a:pPr algn="l"/>
            <a:r>
              <a:rPr lang="hr-HR" b="0" dirty="0">
                <a:solidFill>
                  <a:srgbClr val="202124"/>
                </a:solidFill>
                <a:effectLst/>
                <a:latin typeface="Roboto" panose="02000000000000000000" pitchFamily="2" charset="0"/>
              </a:rPr>
              <a:t>Naj vise radimo probleme</a:t>
            </a:r>
          </a:p>
          <a:p>
            <a:pPr algn="l"/>
            <a:r>
              <a:rPr lang="hr-HR" b="0" dirty="0">
                <a:solidFill>
                  <a:srgbClr val="202124"/>
                </a:solidFill>
                <a:effectLst/>
                <a:latin typeface="Roboto" panose="02000000000000000000" pitchFamily="2" charset="0"/>
              </a:rPr>
              <a:t>rješavamo sami</a:t>
            </a:r>
          </a:p>
          <a:p>
            <a:pPr algn="l"/>
            <a:r>
              <a:rPr lang="hr-HR" b="0" dirty="0">
                <a:solidFill>
                  <a:srgbClr val="202124"/>
                </a:solidFill>
                <a:effectLst/>
                <a:latin typeface="Roboto" panose="02000000000000000000" pitchFamily="2" charset="0"/>
              </a:rPr>
              <a:t>Na nastavama svim pišemo osim na povijest pišemo malo</a:t>
            </a:r>
          </a:p>
          <a:p>
            <a:pPr algn="l"/>
            <a:r>
              <a:rPr lang="hr-HR" b="0" dirty="0">
                <a:solidFill>
                  <a:srgbClr val="202124"/>
                </a:solidFill>
                <a:effectLst/>
                <a:latin typeface="Roboto" panose="02000000000000000000" pitchFamily="2" charset="0"/>
              </a:rPr>
              <a:t>Prepisujemo u bilježnicu.</a:t>
            </a:r>
          </a:p>
          <a:p>
            <a:endParaRPr lang="hr-HR" dirty="0"/>
          </a:p>
        </p:txBody>
      </p:sp>
    </p:spTree>
    <p:extLst>
      <p:ext uri="{BB962C8B-B14F-4D97-AF65-F5344CB8AC3E}">
        <p14:creationId xmlns:p14="http://schemas.microsoft.com/office/powerpoint/2010/main" val="2586547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AFB4A7-4F71-4187-B30A-DD76C63AFACF}"/>
              </a:ext>
            </a:extLst>
          </p:cNvPr>
          <p:cNvSpPr>
            <a:spLocks noGrp="1"/>
          </p:cNvSpPr>
          <p:nvPr>
            <p:ph type="title"/>
          </p:nvPr>
        </p:nvSpPr>
        <p:spPr>
          <a:xfrm>
            <a:off x="1419917" y="-153529"/>
            <a:ext cx="9692640" cy="1325562"/>
          </a:xfrm>
        </p:spPr>
        <p:txBody>
          <a:bodyPr>
            <a:normAutofit/>
          </a:bodyPr>
          <a:lstStyle/>
          <a:p>
            <a:r>
              <a:rPr lang="hr-HR" sz="3200" b="0" i="0" dirty="0">
                <a:solidFill>
                  <a:srgbClr val="202124"/>
                </a:solidFill>
                <a:effectLst/>
                <a:latin typeface="Google Sans"/>
              </a:rPr>
              <a:t>Na donju crtu napiši što ti najviše voliš raditi na nastavi?</a:t>
            </a:r>
            <a:endParaRPr lang="hr-HR" sz="3200" dirty="0"/>
          </a:p>
        </p:txBody>
      </p:sp>
      <p:sp>
        <p:nvSpPr>
          <p:cNvPr id="3" name="Rezervirano mjesto sadržaja 2">
            <a:extLst>
              <a:ext uri="{FF2B5EF4-FFF2-40B4-BE49-F238E27FC236}">
                <a16:creationId xmlns:a16="http://schemas.microsoft.com/office/drawing/2014/main" id="{4324E1A9-1F90-42AA-B4D6-D22EE7138582}"/>
              </a:ext>
            </a:extLst>
          </p:cNvPr>
          <p:cNvSpPr>
            <a:spLocks noGrp="1"/>
          </p:cNvSpPr>
          <p:nvPr>
            <p:ph idx="1"/>
          </p:nvPr>
        </p:nvSpPr>
        <p:spPr>
          <a:xfrm>
            <a:off x="1611828" y="1623589"/>
            <a:ext cx="8595360" cy="5008104"/>
          </a:xfrm>
        </p:spPr>
        <p:txBody>
          <a:bodyPr>
            <a:normAutofit fontScale="92500" lnSpcReduction="10000"/>
          </a:bodyPr>
          <a:lstStyle/>
          <a:p>
            <a:pPr algn="l"/>
            <a:r>
              <a:rPr lang="hr-HR" b="0" dirty="0">
                <a:solidFill>
                  <a:srgbClr val="202124"/>
                </a:solidFill>
                <a:effectLst/>
                <a:latin typeface="Roboto" panose="02000000000000000000" pitchFamily="2" charset="0"/>
              </a:rPr>
              <a:t>kada nešto režemo, lijepimo , pilimo , crtamo i pravimo</a:t>
            </a:r>
          </a:p>
          <a:p>
            <a:pPr algn="l"/>
            <a:r>
              <a:rPr lang="hr-HR" b="0" dirty="0">
                <a:solidFill>
                  <a:srgbClr val="202124"/>
                </a:solidFill>
                <a:effectLst/>
                <a:latin typeface="Roboto" panose="02000000000000000000" pitchFamily="2" charset="0"/>
              </a:rPr>
              <a:t>proba</a:t>
            </a:r>
          </a:p>
          <a:p>
            <a:pPr algn="l"/>
            <a:r>
              <a:rPr lang="hr-HR" b="0" dirty="0">
                <a:solidFill>
                  <a:srgbClr val="202124"/>
                </a:solidFill>
                <a:effectLst/>
                <a:latin typeface="Roboto" panose="02000000000000000000" pitchFamily="2" charset="0"/>
              </a:rPr>
              <a:t>volim pisati</a:t>
            </a:r>
          </a:p>
          <a:p>
            <a:pPr algn="l"/>
            <a:r>
              <a:rPr lang="hr-HR" b="0" dirty="0">
                <a:solidFill>
                  <a:srgbClr val="202124"/>
                </a:solidFill>
                <a:effectLst/>
                <a:latin typeface="Roboto" panose="02000000000000000000" pitchFamily="2" charset="0"/>
              </a:rPr>
              <a:t>na nastavi volim raditi informatiku</a:t>
            </a:r>
          </a:p>
          <a:p>
            <a:pPr algn="l"/>
            <a:r>
              <a:rPr lang="hr-HR" b="0" dirty="0" err="1">
                <a:solidFill>
                  <a:srgbClr val="202124"/>
                </a:solidFill>
                <a:effectLst/>
                <a:latin typeface="Roboto" panose="02000000000000000000" pitchFamily="2" charset="0"/>
              </a:rPr>
              <a:t>najvise</a:t>
            </a:r>
            <a:r>
              <a:rPr lang="hr-HR" b="0" dirty="0">
                <a:solidFill>
                  <a:srgbClr val="202124"/>
                </a:solidFill>
                <a:effectLst/>
                <a:latin typeface="Roboto" panose="02000000000000000000" pitchFamily="2" charset="0"/>
              </a:rPr>
              <a:t> volim pisat</a:t>
            </a:r>
          </a:p>
          <a:p>
            <a:pPr algn="l"/>
            <a:r>
              <a:rPr lang="hr-HR" b="0" dirty="0">
                <a:solidFill>
                  <a:srgbClr val="202124"/>
                </a:solidFill>
                <a:effectLst/>
                <a:latin typeface="Roboto" panose="02000000000000000000" pitchFamily="2" charset="0"/>
              </a:rPr>
              <a:t>najviše volim na nastavi </a:t>
            </a:r>
            <a:r>
              <a:rPr lang="hr-HR" b="0" dirty="0" err="1">
                <a:solidFill>
                  <a:srgbClr val="202124"/>
                </a:solidFill>
                <a:effectLst/>
                <a:latin typeface="Roboto" panose="02000000000000000000" pitchFamily="2" charset="0"/>
              </a:rPr>
              <a:t>ućit</a:t>
            </a:r>
            <a:endParaRPr lang="hr-HR" b="0" dirty="0">
              <a:solidFill>
                <a:srgbClr val="202124"/>
              </a:solidFill>
              <a:effectLst/>
              <a:latin typeface="Roboto" panose="02000000000000000000" pitchFamily="2" charset="0"/>
            </a:endParaRPr>
          </a:p>
          <a:p>
            <a:pPr algn="l"/>
            <a:r>
              <a:rPr lang="hr-HR" b="0" dirty="0" err="1">
                <a:solidFill>
                  <a:srgbClr val="202124"/>
                </a:solidFill>
                <a:effectLst/>
                <a:latin typeface="Roboto" panose="02000000000000000000" pitchFamily="2" charset="0"/>
              </a:rPr>
              <a:t>vilim</a:t>
            </a:r>
            <a:r>
              <a:rPr lang="hr-HR" b="0" dirty="0">
                <a:solidFill>
                  <a:srgbClr val="202124"/>
                </a:solidFill>
                <a:effectLst/>
                <a:latin typeface="Roboto" panose="02000000000000000000" pitchFamily="2" charset="0"/>
              </a:rPr>
              <a:t> crtati, bojati, i ponekad pisati</a:t>
            </a:r>
          </a:p>
          <a:p>
            <a:pPr algn="l"/>
            <a:r>
              <a:rPr lang="hr-HR" b="0" dirty="0">
                <a:solidFill>
                  <a:srgbClr val="202124"/>
                </a:solidFill>
                <a:effectLst/>
                <a:latin typeface="Roboto" panose="02000000000000000000" pitchFamily="2" charset="0"/>
              </a:rPr>
              <a:t>Naj vise volim raditi matematiku</a:t>
            </a:r>
          </a:p>
          <a:p>
            <a:pPr algn="l"/>
            <a:r>
              <a:rPr lang="hr-HR" b="0" dirty="0">
                <a:solidFill>
                  <a:srgbClr val="202124"/>
                </a:solidFill>
                <a:effectLst/>
                <a:latin typeface="Roboto" panose="02000000000000000000" pitchFamily="2" charset="0"/>
              </a:rPr>
              <a:t>Naj vise volim matematiku</a:t>
            </a:r>
          </a:p>
          <a:p>
            <a:pPr algn="l"/>
            <a:r>
              <a:rPr lang="hr-HR" b="0" dirty="0">
                <a:solidFill>
                  <a:srgbClr val="202124"/>
                </a:solidFill>
                <a:effectLst/>
                <a:latin typeface="Roboto" panose="02000000000000000000" pitchFamily="2" charset="0"/>
              </a:rPr>
              <a:t>čitati</a:t>
            </a:r>
          </a:p>
          <a:p>
            <a:pPr algn="l"/>
            <a:r>
              <a:rPr lang="hr-HR" b="0" dirty="0">
                <a:solidFill>
                  <a:srgbClr val="202124"/>
                </a:solidFill>
                <a:effectLst/>
                <a:latin typeface="Roboto" panose="02000000000000000000" pitchFamily="2" charset="0"/>
              </a:rPr>
              <a:t>Meni se sviđa crtati i pisati matematiku</a:t>
            </a:r>
          </a:p>
          <a:p>
            <a:pPr algn="l"/>
            <a:r>
              <a:rPr lang="hr-HR" b="0" dirty="0">
                <a:solidFill>
                  <a:srgbClr val="202124"/>
                </a:solidFill>
                <a:effectLst/>
                <a:latin typeface="Roboto" panose="02000000000000000000" pitchFamily="2" charset="0"/>
              </a:rPr>
              <a:t>Prepisivati.</a:t>
            </a:r>
          </a:p>
          <a:p>
            <a:endParaRPr lang="hr-HR" dirty="0"/>
          </a:p>
        </p:txBody>
      </p:sp>
    </p:spTree>
    <p:extLst>
      <p:ext uri="{BB962C8B-B14F-4D97-AF65-F5344CB8AC3E}">
        <p14:creationId xmlns:p14="http://schemas.microsoft.com/office/powerpoint/2010/main" val="2235323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E6F15BAB-D253-4BF5-853A-FA5B15BB8CE5}"/>
              </a:ext>
            </a:extLst>
          </p:cNvPr>
          <p:cNvSpPr>
            <a:spLocks noGrp="1"/>
          </p:cNvSpPr>
          <p:nvPr>
            <p:ph idx="1"/>
          </p:nvPr>
        </p:nvSpPr>
        <p:spPr>
          <a:xfrm>
            <a:off x="765161" y="835642"/>
            <a:ext cx="8595360" cy="4351337"/>
          </a:xfrm>
        </p:spPr>
        <p:txBody>
          <a:bodyPr/>
          <a:lstStyle/>
          <a:p>
            <a:pPr marL="0" indent="0" algn="ctr">
              <a:buNone/>
            </a:pPr>
            <a:r>
              <a:rPr lang="hr-HR" sz="6600" dirty="0">
                <a:solidFill>
                  <a:srgbClr val="C00000"/>
                </a:solidFill>
                <a:latin typeface="Arial Rounded MT Bold" panose="020F0704030504030204" pitchFamily="34" charset="0"/>
              </a:rPr>
              <a:t>P R E P O R U K E </a:t>
            </a:r>
          </a:p>
          <a:p>
            <a:pPr marL="0" indent="0" algn="ctr">
              <a:buNone/>
            </a:pPr>
            <a:r>
              <a:rPr lang="hr-HR" sz="6000" dirty="0">
                <a:latin typeface="Arial Rounded MT Bold" panose="020F0704030504030204" pitchFamily="34" charset="0"/>
              </a:rPr>
              <a:t>ZA RAD U </a:t>
            </a:r>
          </a:p>
          <a:p>
            <a:pPr marL="0" indent="0" algn="ctr">
              <a:buNone/>
            </a:pPr>
            <a:r>
              <a:rPr lang="hr-HR" sz="6000" dirty="0">
                <a:latin typeface="Arial Rounded MT Bold" panose="020F0704030504030204" pitchFamily="34" charset="0"/>
              </a:rPr>
              <a:t>NASTAVI</a:t>
            </a:r>
          </a:p>
          <a:p>
            <a:endParaRPr lang="hr-HR" dirty="0"/>
          </a:p>
        </p:txBody>
      </p:sp>
    </p:spTree>
    <p:extLst>
      <p:ext uri="{BB962C8B-B14F-4D97-AF65-F5344CB8AC3E}">
        <p14:creationId xmlns:p14="http://schemas.microsoft.com/office/powerpoint/2010/main" val="1999961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72693A-CF12-4C7A-AACA-A6A5FEF0A617}"/>
              </a:ext>
            </a:extLst>
          </p:cNvPr>
          <p:cNvSpPr>
            <a:spLocks noGrp="1"/>
          </p:cNvSpPr>
          <p:nvPr>
            <p:ph type="title"/>
          </p:nvPr>
        </p:nvSpPr>
        <p:spPr>
          <a:xfrm>
            <a:off x="1255888" y="-406401"/>
            <a:ext cx="10515600" cy="1325563"/>
          </a:xfrm>
        </p:spPr>
        <p:txBody>
          <a:bodyPr>
            <a:normAutofit/>
          </a:bodyPr>
          <a:lstStyle/>
          <a:p>
            <a:r>
              <a:rPr lang="hr-HR" sz="2800" dirty="0">
                <a:solidFill>
                  <a:srgbClr val="0070C0"/>
                </a:solidFill>
                <a:latin typeface="Arial Black" panose="020B0A04020102020204" pitchFamily="34" charset="0"/>
              </a:rPr>
              <a:t>BILJEŽNICA I PLAN PLOČE</a:t>
            </a:r>
          </a:p>
        </p:txBody>
      </p:sp>
      <p:sp>
        <p:nvSpPr>
          <p:cNvPr id="3" name="Rezervirano mjesto sadržaja 2">
            <a:extLst>
              <a:ext uri="{FF2B5EF4-FFF2-40B4-BE49-F238E27FC236}">
                <a16:creationId xmlns:a16="http://schemas.microsoft.com/office/drawing/2014/main" id="{5A82FCD4-B1B0-4F9E-951E-73893EC6FD19}"/>
              </a:ext>
            </a:extLst>
          </p:cNvPr>
          <p:cNvSpPr>
            <a:spLocks noGrp="1"/>
          </p:cNvSpPr>
          <p:nvPr>
            <p:ph idx="1"/>
          </p:nvPr>
        </p:nvSpPr>
        <p:spPr>
          <a:xfrm>
            <a:off x="759177" y="1292579"/>
            <a:ext cx="10515600" cy="5757333"/>
          </a:xfrm>
        </p:spPr>
        <p:txBody>
          <a:bodyPr>
            <a:normAutofit/>
          </a:bodyPr>
          <a:lstStyle/>
          <a:p>
            <a:r>
              <a:rPr lang="hr-HR" sz="2200" b="1" dirty="0"/>
              <a:t>Važne su iz više razloga </a:t>
            </a:r>
            <a:r>
              <a:rPr lang="hr-HR" sz="2200" dirty="0"/>
              <a:t>: vježbanje/učenje ispravnog pisanja i prepisivanja; paziti na točnost i urednost; snalaženje u prostoru bilježnice (lijeva i desna strana, početak reda i tome slično); crtanje, učenje, odgovornost</a:t>
            </a:r>
          </a:p>
          <a:p>
            <a:r>
              <a:rPr lang="hr-HR" sz="2200" b="1" i="1" u="sng" dirty="0"/>
              <a:t>Preporuke :</a:t>
            </a:r>
          </a:p>
          <a:p>
            <a:pPr marL="0" indent="0">
              <a:buNone/>
            </a:pPr>
            <a:r>
              <a:rPr lang="hr-HR" sz="2200" dirty="0"/>
              <a:t>	- izbjegavati natuknice, strelice, crtice</a:t>
            </a:r>
          </a:p>
          <a:p>
            <a:pPr marL="0" indent="0">
              <a:buNone/>
            </a:pPr>
            <a:r>
              <a:rPr lang="hr-HR" sz="2200" dirty="0"/>
              <a:t>	- optimalno sadržaja</a:t>
            </a:r>
          </a:p>
          <a:p>
            <a:pPr marL="0" indent="0">
              <a:buNone/>
            </a:pPr>
            <a:r>
              <a:rPr lang="hr-HR" sz="2200" dirty="0"/>
              <a:t>	- jedno ispod drugoga</a:t>
            </a:r>
          </a:p>
          <a:p>
            <a:pPr marL="0" indent="0">
              <a:buNone/>
            </a:pPr>
            <a:r>
              <a:rPr lang="hr-HR" sz="2200" dirty="0"/>
              <a:t>	- naslov na sredini</a:t>
            </a:r>
          </a:p>
          <a:p>
            <a:pPr marL="0" indent="0">
              <a:buNone/>
            </a:pPr>
            <a:r>
              <a:rPr lang="hr-HR" sz="2200" dirty="0"/>
              <a:t>	- rečenice kratke i jasne</a:t>
            </a:r>
          </a:p>
          <a:p>
            <a:pPr marL="0" indent="0">
              <a:buNone/>
            </a:pPr>
            <a:r>
              <a:rPr lang="hr-HR" sz="2200" dirty="0"/>
              <a:t>	- svaka rečenica u novi red</a:t>
            </a:r>
          </a:p>
          <a:p>
            <a:endParaRPr lang="hr-HR" dirty="0"/>
          </a:p>
        </p:txBody>
      </p:sp>
    </p:spTree>
    <p:extLst>
      <p:ext uri="{BB962C8B-B14F-4D97-AF65-F5344CB8AC3E}">
        <p14:creationId xmlns:p14="http://schemas.microsoft.com/office/powerpoint/2010/main" val="2302290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4F1F5BA6-4C52-4F1A-8CB6-21B95DFF6139}"/>
              </a:ext>
            </a:extLst>
          </p:cNvPr>
          <p:cNvSpPr>
            <a:spLocks noGrp="1"/>
          </p:cNvSpPr>
          <p:nvPr>
            <p:ph idx="1"/>
          </p:nvPr>
        </p:nvSpPr>
        <p:spPr>
          <a:xfrm>
            <a:off x="1374761" y="1095022"/>
            <a:ext cx="8595360" cy="5491515"/>
          </a:xfrm>
        </p:spPr>
        <p:txBody>
          <a:bodyPr/>
          <a:lstStyle/>
          <a:p>
            <a:pPr marL="0" indent="0">
              <a:buNone/>
            </a:pPr>
            <a:r>
              <a:rPr lang="hr-HR" sz="1800" dirty="0"/>
              <a:t>- svaki naslov na novu stranicu ili sa većim razmakom od prethodnog gradiva na istu stranicu</a:t>
            </a:r>
          </a:p>
          <a:p>
            <a:pPr marL="0" indent="0">
              <a:buNone/>
            </a:pPr>
            <a:r>
              <a:rPr lang="hr-HR" sz="1800" dirty="0"/>
              <a:t>- poželjni su i crteži</a:t>
            </a:r>
          </a:p>
          <a:p>
            <a:pPr marL="0" indent="0">
              <a:buNone/>
            </a:pPr>
            <a:r>
              <a:rPr lang="hr-HR" sz="1800" dirty="0"/>
              <a:t>- lijepiti tekstove da, ali ne prečesto</a:t>
            </a:r>
          </a:p>
          <a:p>
            <a:pPr marL="0" indent="0">
              <a:buNone/>
            </a:pPr>
            <a:r>
              <a:rPr lang="hr-HR" sz="1800" dirty="0"/>
              <a:t>- </a:t>
            </a:r>
            <a:r>
              <a:rPr lang="hr-HR" dirty="0"/>
              <a:t>o</a:t>
            </a:r>
            <a:r>
              <a:rPr lang="hr-HR" sz="1800" dirty="0"/>
              <a:t>bzirom da oni doslovno prepisuju ili preslikavaju plan ploče on treba biti jasan</a:t>
            </a:r>
          </a:p>
          <a:p>
            <a:pPr marL="0" indent="0">
              <a:buNone/>
            </a:pPr>
            <a:r>
              <a:rPr lang="hr-HR" sz="1800" dirty="0"/>
              <a:t>- </a:t>
            </a:r>
            <a:r>
              <a:rPr lang="hr-HR" dirty="0"/>
              <a:t>a</a:t>
            </a:r>
            <a:r>
              <a:rPr lang="hr-HR" sz="1800" dirty="0"/>
              <a:t>ko idete pisati novo na nekom drugom mjestu sa strane ili u nekom kutu trebate im reći zašto to činite na tom mjestu i naglasiti im gdje da oni to pišu ili crtaju u svojim bilježnicama</a:t>
            </a:r>
          </a:p>
          <a:p>
            <a:pPr marL="0" indent="0">
              <a:buNone/>
            </a:pPr>
            <a:r>
              <a:rPr lang="hr-HR" sz="1800" dirty="0"/>
              <a:t>- pišite im malim pisanim slovima</a:t>
            </a:r>
          </a:p>
          <a:p>
            <a:pPr marL="0" indent="0">
              <a:buNone/>
            </a:pPr>
            <a:r>
              <a:rPr lang="hr-HR" sz="1800" dirty="0"/>
              <a:t>- pregledavajte njihove bilježnice, ocjenjujte</a:t>
            </a:r>
          </a:p>
          <a:p>
            <a:pPr marL="0" indent="0">
              <a:buNone/>
            </a:pPr>
            <a:r>
              <a:rPr lang="hr-HR" sz="1800" dirty="0"/>
              <a:t>- ponekad ih pitajte da vam pročitaju što su napisali</a:t>
            </a:r>
          </a:p>
          <a:p>
            <a:endParaRPr lang="hr-HR" dirty="0"/>
          </a:p>
          <a:p>
            <a:endParaRPr lang="hr-HR" dirty="0"/>
          </a:p>
        </p:txBody>
      </p:sp>
    </p:spTree>
    <p:extLst>
      <p:ext uri="{BB962C8B-B14F-4D97-AF65-F5344CB8AC3E}">
        <p14:creationId xmlns:p14="http://schemas.microsoft.com/office/powerpoint/2010/main" val="3262805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C731B17C-1761-4AFA-B7C9-AF356E628E2E}"/>
              </a:ext>
            </a:extLst>
          </p:cNvPr>
          <p:cNvSpPr>
            <a:spLocks noGrp="1"/>
          </p:cNvSpPr>
          <p:nvPr>
            <p:ph idx="1"/>
          </p:nvPr>
        </p:nvSpPr>
        <p:spPr>
          <a:xfrm>
            <a:off x="1261872" y="417690"/>
            <a:ext cx="8595360" cy="5762448"/>
          </a:xfrm>
        </p:spPr>
        <p:txBody>
          <a:bodyPr>
            <a:normAutofit/>
          </a:bodyPr>
          <a:lstStyle/>
          <a:p>
            <a:r>
              <a:rPr lang="hr-HR" b="1" u="sng" dirty="0">
                <a:solidFill>
                  <a:srgbClr val="0070C0"/>
                </a:solidFill>
              </a:rPr>
              <a:t>PRIPREMA ZA NASTAVU :</a:t>
            </a:r>
          </a:p>
          <a:p>
            <a:pPr marL="0" indent="0">
              <a:buNone/>
            </a:pPr>
            <a:r>
              <a:rPr lang="hr-HR" dirty="0"/>
              <a:t>	- pripremiti se za nastavu- osmisliti sadržaj poučavanja, aktivnosti za</a:t>
            </a:r>
          </a:p>
          <a:p>
            <a:pPr marL="0" indent="0">
              <a:buNone/>
            </a:pPr>
            <a:r>
              <a:rPr lang="hr-HR" dirty="0"/>
              <a:t>	 učenike i osmisliti pitanja (poticanje i poticaje)</a:t>
            </a:r>
          </a:p>
          <a:p>
            <a:pPr marL="0" indent="0">
              <a:buNone/>
            </a:pPr>
            <a:r>
              <a:rPr lang="hr-HR" dirty="0"/>
              <a:t>	- pripremiti materijale, plan ploče, ono što će zapisati u bilježnicu</a:t>
            </a:r>
          </a:p>
          <a:p>
            <a:pPr marL="0" indent="0">
              <a:buNone/>
            </a:pPr>
            <a:endParaRPr lang="hr-HR" dirty="0"/>
          </a:p>
          <a:p>
            <a:r>
              <a:rPr lang="hr-HR" b="1" u="sng" dirty="0">
                <a:solidFill>
                  <a:srgbClr val="0070C0"/>
                </a:solidFill>
              </a:rPr>
              <a:t>SADRŽAJ:</a:t>
            </a:r>
          </a:p>
          <a:p>
            <a:pPr marL="0" indent="0">
              <a:buNone/>
            </a:pPr>
            <a:r>
              <a:rPr lang="hr-HR" dirty="0"/>
              <a:t>	- optimalan, </a:t>
            </a:r>
          </a:p>
          <a:p>
            <a:pPr marL="0" indent="0">
              <a:buNone/>
            </a:pPr>
            <a:r>
              <a:rPr lang="hr-HR" dirty="0"/>
              <a:t>	- osnove, zatim nadogradnja</a:t>
            </a:r>
          </a:p>
          <a:p>
            <a:pPr marL="0" indent="0">
              <a:buNone/>
            </a:pPr>
            <a:r>
              <a:rPr lang="hr-HR" dirty="0"/>
              <a:t>	- pojašnjenje nepoznatih ili manje poznatih riječi, pojmova</a:t>
            </a:r>
          </a:p>
          <a:p>
            <a:pPr marL="0" indent="0">
              <a:buNone/>
            </a:pPr>
            <a:r>
              <a:rPr lang="hr-HR" dirty="0"/>
              <a:t>	- sažeti tekst iz udžbenika</a:t>
            </a:r>
          </a:p>
          <a:p>
            <a:pPr marL="0" indent="0">
              <a:buNone/>
            </a:pPr>
            <a:r>
              <a:rPr lang="hr-HR" dirty="0"/>
              <a:t>	- koristiti i druge izvore</a:t>
            </a:r>
          </a:p>
          <a:p>
            <a:pPr marL="0" indent="0">
              <a:buNone/>
            </a:pPr>
            <a:r>
              <a:rPr lang="hr-HR" dirty="0"/>
              <a:t>	- pokušati pronaći poveznicu sa svakodnevicom i njihovom realnošću</a:t>
            </a:r>
          </a:p>
        </p:txBody>
      </p:sp>
    </p:spTree>
    <p:extLst>
      <p:ext uri="{BB962C8B-B14F-4D97-AF65-F5344CB8AC3E}">
        <p14:creationId xmlns:p14="http://schemas.microsoft.com/office/powerpoint/2010/main" val="1184632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95C388C-D2B1-4D39-886F-5EC8CBBE406E}"/>
              </a:ext>
            </a:extLst>
          </p:cNvPr>
          <p:cNvSpPr>
            <a:spLocks noGrp="1"/>
          </p:cNvSpPr>
          <p:nvPr>
            <p:ph idx="1"/>
          </p:nvPr>
        </p:nvSpPr>
        <p:spPr>
          <a:xfrm>
            <a:off x="1261872" y="508000"/>
            <a:ext cx="8595360" cy="5937956"/>
          </a:xfrm>
        </p:spPr>
        <p:txBody>
          <a:bodyPr>
            <a:normAutofit fontScale="92500" lnSpcReduction="10000"/>
          </a:bodyPr>
          <a:lstStyle/>
          <a:p>
            <a:r>
              <a:rPr lang="hr-HR" sz="1900" b="1" u="sng" dirty="0">
                <a:solidFill>
                  <a:srgbClr val="0070C0"/>
                </a:solidFill>
              </a:rPr>
              <a:t>METODE RADA UČITELJA :</a:t>
            </a:r>
          </a:p>
          <a:p>
            <a:pPr marL="0" indent="0">
              <a:lnSpc>
                <a:spcPct val="110000"/>
              </a:lnSpc>
              <a:spcBef>
                <a:spcPts val="600"/>
              </a:spcBef>
              <a:spcAft>
                <a:spcPts val="0"/>
              </a:spcAft>
              <a:buNone/>
            </a:pPr>
            <a:r>
              <a:rPr lang="hr-HR" dirty="0"/>
              <a:t>	</a:t>
            </a:r>
            <a:r>
              <a:rPr lang="hr-HR" sz="1900" dirty="0"/>
              <a:t>- frontalni rad je baza</a:t>
            </a:r>
          </a:p>
          <a:p>
            <a:pPr marL="0" indent="0">
              <a:lnSpc>
                <a:spcPct val="110000"/>
              </a:lnSpc>
              <a:spcBef>
                <a:spcPts val="600"/>
              </a:spcBef>
              <a:spcAft>
                <a:spcPts val="0"/>
              </a:spcAft>
              <a:buNone/>
            </a:pPr>
            <a:r>
              <a:rPr lang="hr-HR" sz="1900" dirty="0"/>
              <a:t>	- osnove su : izlaganje, razgovaranje, pojašnjavanje, obilazak učenika,</a:t>
            </a:r>
          </a:p>
          <a:p>
            <a:pPr marL="0" indent="0">
              <a:lnSpc>
                <a:spcPct val="110000"/>
              </a:lnSpc>
              <a:spcBef>
                <a:spcPts val="600"/>
              </a:spcBef>
              <a:spcAft>
                <a:spcPts val="0"/>
              </a:spcAft>
              <a:buNone/>
            </a:pPr>
            <a:r>
              <a:rPr lang="hr-HR" sz="1900" dirty="0"/>
              <a:t>	  poticanje na rad, poticanje na obavljanje zadataka, 	 	   	  </a:t>
            </a:r>
            <a:r>
              <a:rPr lang="hr-HR" sz="1900" dirty="0">
                <a:solidFill>
                  <a:srgbClr val="C00000"/>
                </a:solidFill>
              </a:rPr>
              <a:t>postavljanje pitanja</a:t>
            </a:r>
          </a:p>
          <a:p>
            <a:pPr marL="0" indent="0">
              <a:buNone/>
            </a:pPr>
            <a:r>
              <a:rPr lang="hr-HR" sz="1900" dirty="0"/>
              <a:t> </a:t>
            </a:r>
            <a:endParaRPr lang="hr-HR" b="1" u="sng" dirty="0"/>
          </a:p>
          <a:p>
            <a:r>
              <a:rPr lang="hr-HR" b="1" u="sng" dirty="0">
                <a:solidFill>
                  <a:srgbClr val="0070C0"/>
                </a:solidFill>
              </a:rPr>
              <a:t>AKTIVNOSTI ZA UČENIKE :</a:t>
            </a:r>
          </a:p>
          <a:p>
            <a:pPr marL="0" indent="0">
              <a:buNone/>
            </a:pPr>
            <a:r>
              <a:rPr lang="hr-HR" dirty="0"/>
              <a:t>	- jasne</a:t>
            </a:r>
          </a:p>
          <a:p>
            <a:pPr marL="0" indent="0">
              <a:buNone/>
            </a:pPr>
            <a:r>
              <a:rPr lang="hr-HR" dirty="0"/>
              <a:t>	- primjerene</a:t>
            </a:r>
          </a:p>
          <a:p>
            <a:pPr marL="0" indent="0">
              <a:buNone/>
            </a:pPr>
            <a:r>
              <a:rPr lang="hr-HR" dirty="0"/>
              <a:t>	- SLUŠANJE, PISANJE, ČITANJE, PREPISIVANJE</a:t>
            </a:r>
          </a:p>
          <a:p>
            <a:pPr marL="0" indent="0">
              <a:buNone/>
            </a:pPr>
            <a:r>
              <a:rPr lang="hr-HR" dirty="0"/>
              <a:t>	- crtanje, traženje odgovora u tekstu, rješavanje RB ili radnih listića i</a:t>
            </a:r>
          </a:p>
          <a:p>
            <a:pPr marL="0" indent="0">
              <a:buNone/>
            </a:pPr>
            <a:r>
              <a:rPr lang="hr-HR" dirty="0"/>
              <a:t>                drugih  materijala</a:t>
            </a:r>
            <a:r>
              <a:rPr lang="hr-HR" b="1" u="sng" dirty="0"/>
              <a:t> </a:t>
            </a:r>
          </a:p>
          <a:p>
            <a:pPr marL="0" indent="0">
              <a:buNone/>
            </a:pPr>
            <a:endParaRPr lang="hr-HR" b="1" u="sng" dirty="0"/>
          </a:p>
          <a:p>
            <a:r>
              <a:rPr lang="hr-HR" b="1" u="sng" dirty="0">
                <a:solidFill>
                  <a:srgbClr val="0070C0"/>
                </a:solidFill>
              </a:rPr>
              <a:t>OSTALE AKTIVNOSTI ZA UČENIKE :</a:t>
            </a:r>
          </a:p>
          <a:p>
            <a:pPr marL="0" indent="0">
              <a:buNone/>
            </a:pPr>
            <a:r>
              <a:rPr lang="hr-HR" dirty="0"/>
              <a:t>	- izrada </a:t>
            </a:r>
            <a:r>
              <a:rPr lang="hr-HR" dirty="0" err="1"/>
              <a:t>ppt</a:t>
            </a:r>
            <a:r>
              <a:rPr lang="hr-HR" dirty="0"/>
              <a:t>-e; izrada plakata, izrada mentalne mape, …</a:t>
            </a:r>
            <a:endParaRPr lang="hr-HR" b="1" u="sng" dirty="0"/>
          </a:p>
        </p:txBody>
      </p:sp>
    </p:spTree>
    <p:extLst>
      <p:ext uri="{BB962C8B-B14F-4D97-AF65-F5344CB8AC3E}">
        <p14:creationId xmlns:p14="http://schemas.microsoft.com/office/powerpoint/2010/main" val="4026724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A259DF5-D014-4A01-B7FA-EBB9722C7DB7}"/>
              </a:ext>
            </a:extLst>
          </p:cNvPr>
          <p:cNvSpPr>
            <a:spLocks noGrp="1"/>
          </p:cNvSpPr>
          <p:nvPr>
            <p:ph idx="1"/>
          </p:nvPr>
        </p:nvSpPr>
        <p:spPr>
          <a:xfrm>
            <a:off x="1261872" y="559065"/>
            <a:ext cx="8595360" cy="5739870"/>
          </a:xfrm>
        </p:spPr>
        <p:txBody>
          <a:bodyPr>
            <a:normAutofit/>
          </a:bodyPr>
          <a:lstStyle/>
          <a:p>
            <a:r>
              <a:rPr lang="hr-HR" b="1" dirty="0">
                <a:solidFill>
                  <a:srgbClr val="0070C0"/>
                </a:solidFill>
              </a:rPr>
              <a:t>INTERAKCIJA S UČENICIMA :</a:t>
            </a:r>
          </a:p>
          <a:p>
            <a:pPr marL="0" indent="0">
              <a:lnSpc>
                <a:spcPct val="150000"/>
              </a:lnSpc>
              <a:spcBef>
                <a:spcPts val="0"/>
              </a:spcBef>
              <a:spcAft>
                <a:spcPts val="0"/>
              </a:spcAft>
              <a:buNone/>
            </a:pPr>
            <a:r>
              <a:rPr lang="hr-HR" dirty="0"/>
              <a:t>	- ući u razred : ozbiljan, siguran i opušten (ne smiju vidjeti nervozu)</a:t>
            </a:r>
          </a:p>
          <a:p>
            <a:pPr marL="0" indent="0">
              <a:lnSpc>
                <a:spcPct val="150000"/>
              </a:lnSpc>
              <a:spcBef>
                <a:spcPts val="0"/>
              </a:spcBef>
              <a:spcAft>
                <a:spcPts val="0"/>
              </a:spcAft>
              <a:buNone/>
            </a:pPr>
            <a:r>
              <a:rPr lang="hr-HR" dirty="0"/>
              <a:t>	- dozirati šale</a:t>
            </a:r>
          </a:p>
          <a:p>
            <a:pPr marL="0" indent="0">
              <a:lnSpc>
                <a:spcPct val="150000"/>
              </a:lnSpc>
              <a:spcBef>
                <a:spcPts val="0"/>
              </a:spcBef>
              <a:spcAft>
                <a:spcPts val="0"/>
              </a:spcAft>
              <a:buNone/>
            </a:pPr>
            <a:r>
              <a:rPr lang="hr-HR" dirty="0"/>
              <a:t>	- kontrolirati njihove upadice i pokušaj sabotiranja sata i rada</a:t>
            </a:r>
          </a:p>
          <a:p>
            <a:pPr marL="0" indent="0">
              <a:lnSpc>
                <a:spcPct val="110000"/>
              </a:lnSpc>
              <a:spcBef>
                <a:spcPts val="0"/>
              </a:spcBef>
              <a:spcAft>
                <a:spcPts val="0"/>
              </a:spcAft>
              <a:buNone/>
            </a:pPr>
            <a:r>
              <a:rPr lang="hr-HR" dirty="0"/>
              <a:t>	- ne ulaziti u rasprave (kratko i odmjereno ih pokušati utišati;</a:t>
            </a:r>
          </a:p>
          <a:p>
            <a:pPr marL="0" indent="0">
              <a:lnSpc>
                <a:spcPct val="110000"/>
              </a:lnSpc>
              <a:spcBef>
                <a:spcPts val="0"/>
              </a:spcBef>
              <a:spcAft>
                <a:spcPts val="0"/>
              </a:spcAft>
              <a:buNone/>
            </a:pPr>
            <a:r>
              <a:rPr lang="hr-HR" dirty="0"/>
              <a:t>	 raspravom im dajete na važnosti i tako postaju samouvjereniji)</a:t>
            </a:r>
          </a:p>
          <a:p>
            <a:pPr marL="0" indent="0">
              <a:lnSpc>
                <a:spcPct val="150000"/>
              </a:lnSpc>
              <a:spcBef>
                <a:spcPts val="0"/>
              </a:spcBef>
              <a:spcAft>
                <a:spcPts val="0"/>
              </a:spcAft>
              <a:buNone/>
            </a:pPr>
            <a:r>
              <a:rPr lang="hr-HR" dirty="0"/>
              <a:t>	- bolje ignorirati nego raspravljati</a:t>
            </a:r>
          </a:p>
          <a:p>
            <a:pPr marL="0" indent="0">
              <a:lnSpc>
                <a:spcPct val="150000"/>
              </a:lnSpc>
              <a:spcBef>
                <a:spcPts val="0"/>
              </a:spcBef>
              <a:spcAft>
                <a:spcPts val="0"/>
              </a:spcAft>
              <a:buNone/>
            </a:pPr>
            <a:r>
              <a:rPr lang="hr-HR" dirty="0"/>
              <a:t>	- pokažite poštovanje prema njima, ali prije svega prema sebi</a:t>
            </a:r>
          </a:p>
          <a:p>
            <a:pPr marL="0" indent="0">
              <a:lnSpc>
                <a:spcPct val="150000"/>
              </a:lnSpc>
              <a:spcBef>
                <a:spcPts val="0"/>
              </a:spcBef>
              <a:spcAft>
                <a:spcPts val="0"/>
              </a:spcAft>
              <a:buNone/>
            </a:pPr>
            <a:r>
              <a:rPr lang="hr-HR" dirty="0"/>
              <a:t>	- stvar je obostrane kemije i energije</a:t>
            </a:r>
          </a:p>
          <a:p>
            <a:pPr marL="0" indent="0">
              <a:lnSpc>
                <a:spcPct val="150000"/>
              </a:lnSpc>
              <a:spcBef>
                <a:spcPts val="0"/>
              </a:spcBef>
              <a:spcAft>
                <a:spcPts val="0"/>
              </a:spcAft>
              <a:buNone/>
            </a:pPr>
            <a:r>
              <a:rPr lang="hr-HR" dirty="0"/>
              <a:t>	- moraju osjetiti da ste vi sigurni u sebe</a:t>
            </a:r>
          </a:p>
          <a:p>
            <a:pPr marL="0" indent="0">
              <a:lnSpc>
                <a:spcPct val="110000"/>
              </a:lnSpc>
              <a:spcBef>
                <a:spcPts val="0"/>
              </a:spcBef>
              <a:spcAft>
                <a:spcPts val="0"/>
              </a:spcAft>
              <a:buNone/>
            </a:pPr>
            <a:r>
              <a:rPr lang="hr-HR" dirty="0"/>
              <a:t>	- kada kažu nešto nepromišljeno pokušajte u tome pronaći logiku ili</a:t>
            </a:r>
          </a:p>
          <a:p>
            <a:pPr marL="0" indent="0">
              <a:lnSpc>
                <a:spcPct val="110000"/>
              </a:lnSpc>
              <a:spcBef>
                <a:spcPts val="0"/>
              </a:spcBef>
              <a:spcAft>
                <a:spcPts val="0"/>
              </a:spcAft>
              <a:buNone/>
            </a:pPr>
            <a:r>
              <a:rPr lang="hr-HR" dirty="0"/>
              <a:t>	 ih minirajte na korektan način (da se ne usude ubrzo ponoviti slično)</a:t>
            </a:r>
          </a:p>
          <a:p>
            <a:pPr marL="0" indent="0">
              <a:lnSpc>
                <a:spcPct val="150000"/>
              </a:lnSpc>
              <a:spcBef>
                <a:spcPts val="0"/>
              </a:spcBef>
              <a:spcAft>
                <a:spcPts val="0"/>
              </a:spcAft>
              <a:buNone/>
            </a:pPr>
            <a:r>
              <a:rPr lang="hr-HR" dirty="0"/>
              <a:t>	- zovite ih imenom kada im se obraćate</a:t>
            </a:r>
          </a:p>
          <a:p>
            <a:pPr marL="0" indent="0">
              <a:lnSpc>
                <a:spcPct val="100000"/>
              </a:lnSpc>
              <a:spcBef>
                <a:spcPts val="0"/>
              </a:spcBef>
              <a:spcAft>
                <a:spcPts val="0"/>
              </a:spcAft>
              <a:buNone/>
            </a:pPr>
            <a:r>
              <a:rPr lang="hr-HR" dirty="0"/>
              <a:t>	- koristite njihova imena ili njihove poznate realne životne situacije</a:t>
            </a:r>
          </a:p>
          <a:p>
            <a:pPr marL="0" indent="0">
              <a:lnSpc>
                <a:spcPct val="100000"/>
              </a:lnSpc>
              <a:spcBef>
                <a:spcPts val="0"/>
              </a:spcBef>
              <a:spcAft>
                <a:spcPts val="0"/>
              </a:spcAft>
              <a:buNone/>
            </a:pPr>
            <a:r>
              <a:rPr lang="hr-HR" dirty="0"/>
              <a:t>	 da biste ih motivirali na rad</a:t>
            </a:r>
          </a:p>
          <a:p>
            <a:pPr marL="0" indent="0">
              <a:lnSpc>
                <a:spcPct val="100000"/>
              </a:lnSpc>
              <a:spcBef>
                <a:spcPts val="0"/>
              </a:spcBef>
              <a:spcAft>
                <a:spcPts val="0"/>
              </a:spcAft>
              <a:buNone/>
            </a:pPr>
            <a:r>
              <a:rPr lang="hr-HR" dirty="0"/>
              <a:t>	- neki učitelji bi trebali čak i smanjiti pohvale </a:t>
            </a:r>
            <a:r>
              <a:rPr lang="hr-HR"/>
              <a:t>i poticaje</a:t>
            </a:r>
            <a:endParaRPr lang="hr-HR" dirty="0"/>
          </a:p>
          <a:p>
            <a:pPr marL="0" indent="0">
              <a:spcBef>
                <a:spcPts val="0"/>
              </a:spcBef>
              <a:spcAft>
                <a:spcPts val="0"/>
              </a:spcAft>
              <a:buNone/>
            </a:pPr>
            <a:endParaRPr lang="hr-HR" dirty="0"/>
          </a:p>
        </p:txBody>
      </p:sp>
    </p:spTree>
    <p:extLst>
      <p:ext uri="{BB962C8B-B14F-4D97-AF65-F5344CB8AC3E}">
        <p14:creationId xmlns:p14="http://schemas.microsoft.com/office/powerpoint/2010/main" val="2429235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E2DD0F-532A-4A6B-B2D9-2936A2333A6E}"/>
              </a:ext>
            </a:extLst>
          </p:cNvPr>
          <p:cNvSpPr>
            <a:spLocks noGrp="1"/>
          </p:cNvSpPr>
          <p:nvPr>
            <p:ph type="title"/>
          </p:nvPr>
        </p:nvSpPr>
        <p:spPr>
          <a:xfrm>
            <a:off x="2300449" y="343182"/>
            <a:ext cx="9692640" cy="1325562"/>
          </a:xfrm>
        </p:spPr>
        <p:txBody>
          <a:bodyPr/>
          <a:lstStyle/>
          <a:p>
            <a:r>
              <a:rPr lang="hr-HR" sz="4400" dirty="0">
                <a:solidFill>
                  <a:srgbClr val="002060"/>
                </a:solidFill>
              </a:rPr>
              <a:t>Povod (mini) istraživanju?!?!</a:t>
            </a:r>
            <a:endParaRPr lang="hr-HR" dirty="0">
              <a:solidFill>
                <a:srgbClr val="002060"/>
              </a:solidFill>
            </a:endParaRPr>
          </a:p>
        </p:txBody>
      </p:sp>
      <p:sp>
        <p:nvSpPr>
          <p:cNvPr id="3" name="Rezervirano mjesto sadržaja 2">
            <a:extLst>
              <a:ext uri="{FF2B5EF4-FFF2-40B4-BE49-F238E27FC236}">
                <a16:creationId xmlns:a16="http://schemas.microsoft.com/office/drawing/2014/main" id="{647B070B-48A2-4762-A31B-E068C9363DF6}"/>
              </a:ext>
            </a:extLst>
          </p:cNvPr>
          <p:cNvSpPr>
            <a:spLocks noGrp="1"/>
          </p:cNvSpPr>
          <p:nvPr>
            <p:ph sz="half" idx="1"/>
          </p:nvPr>
        </p:nvSpPr>
        <p:spPr>
          <a:xfrm>
            <a:off x="313605" y="2269066"/>
            <a:ext cx="4480560" cy="4351337"/>
          </a:xfrm>
        </p:spPr>
        <p:txBody>
          <a:bodyPr/>
          <a:lstStyle/>
          <a:p>
            <a:pPr marL="0" indent="0" algn="ctr">
              <a:buNone/>
            </a:pPr>
            <a:r>
              <a:rPr lang="hr-HR" sz="2800" dirty="0"/>
              <a:t>primijećeno nezadovoljstvo učitelja ishodima i kvalitetom nastave, te ponašanjem učenika za vrijeme nastave</a:t>
            </a:r>
          </a:p>
          <a:p>
            <a:endParaRPr lang="hr-HR" dirty="0"/>
          </a:p>
        </p:txBody>
      </p:sp>
      <p:sp>
        <p:nvSpPr>
          <p:cNvPr id="4" name="Rezervirano mjesto sadržaja 3">
            <a:extLst>
              <a:ext uri="{FF2B5EF4-FFF2-40B4-BE49-F238E27FC236}">
                <a16:creationId xmlns:a16="http://schemas.microsoft.com/office/drawing/2014/main" id="{2EFE32A9-0E5C-4122-8B1E-1523DD0605AD}"/>
              </a:ext>
            </a:extLst>
          </p:cNvPr>
          <p:cNvSpPr>
            <a:spLocks noGrp="1"/>
          </p:cNvSpPr>
          <p:nvPr>
            <p:ph sz="half" idx="2"/>
          </p:nvPr>
        </p:nvSpPr>
        <p:spPr>
          <a:xfrm>
            <a:off x="5734755" y="3285067"/>
            <a:ext cx="4480560" cy="4351337"/>
          </a:xfrm>
        </p:spPr>
        <p:txBody>
          <a:bodyPr>
            <a:normAutofit/>
          </a:bodyPr>
          <a:lstStyle/>
          <a:p>
            <a:pPr marL="0" indent="0">
              <a:buNone/>
            </a:pPr>
            <a:r>
              <a:rPr lang="hr-HR" sz="2800" dirty="0"/>
              <a:t>(moguća) smanjena motivacija u radu svih dionika o-o procesa</a:t>
            </a:r>
          </a:p>
        </p:txBody>
      </p:sp>
    </p:spTree>
    <p:extLst>
      <p:ext uri="{BB962C8B-B14F-4D97-AF65-F5344CB8AC3E}">
        <p14:creationId xmlns:p14="http://schemas.microsoft.com/office/powerpoint/2010/main" val="30145853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B6A533-FA05-4516-B795-836A3E0F4799}"/>
              </a:ext>
            </a:extLst>
          </p:cNvPr>
          <p:cNvSpPr>
            <a:spLocks noGrp="1"/>
          </p:cNvSpPr>
          <p:nvPr>
            <p:ph type="title"/>
          </p:nvPr>
        </p:nvSpPr>
        <p:spPr>
          <a:xfrm>
            <a:off x="1368778" y="0"/>
            <a:ext cx="10515600" cy="1325563"/>
          </a:xfrm>
        </p:spPr>
        <p:txBody>
          <a:bodyPr>
            <a:normAutofit/>
          </a:bodyPr>
          <a:lstStyle/>
          <a:p>
            <a:r>
              <a:rPr lang="hr-HR" sz="3600" b="1" dirty="0">
                <a:solidFill>
                  <a:srgbClr val="0070C0"/>
                </a:solidFill>
              </a:rPr>
              <a:t>E - imenik</a:t>
            </a:r>
          </a:p>
        </p:txBody>
      </p:sp>
      <p:sp>
        <p:nvSpPr>
          <p:cNvPr id="3" name="Rezervirano mjesto sadržaja 2">
            <a:extLst>
              <a:ext uri="{FF2B5EF4-FFF2-40B4-BE49-F238E27FC236}">
                <a16:creationId xmlns:a16="http://schemas.microsoft.com/office/drawing/2014/main" id="{70A98350-E9E3-4A1B-B7D6-26E72C2F6349}"/>
              </a:ext>
            </a:extLst>
          </p:cNvPr>
          <p:cNvSpPr>
            <a:spLocks noGrp="1"/>
          </p:cNvSpPr>
          <p:nvPr>
            <p:ph idx="1"/>
          </p:nvPr>
        </p:nvSpPr>
        <p:spPr>
          <a:xfrm>
            <a:off x="601133" y="1648178"/>
            <a:ext cx="10515600" cy="4822296"/>
          </a:xfrm>
        </p:spPr>
        <p:txBody>
          <a:bodyPr>
            <a:normAutofit/>
          </a:bodyPr>
          <a:lstStyle/>
          <a:p>
            <a:r>
              <a:rPr lang="hr-HR" sz="2000" dirty="0"/>
              <a:t>Poželjno je da obrazovni predmeti imaju ocjene u svakom mjesecu  (bez obzira na rubriku)</a:t>
            </a:r>
          </a:p>
          <a:p>
            <a:pPr marL="0" indent="0">
              <a:buNone/>
            </a:pPr>
            <a:endParaRPr lang="hr-HR" sz="2000" dirty="0"/>
          </a:p>
          <a:p>
            <a:r>
              <a:rPr lang="hr-HR" sz="2000" dirty="0"/>
              <a:t>Ocjena ne može biti previše samo premalo ( u nekim obraz. predmetima ih je premalo, što znači da ih nema od primjerice travnja)</a:t>
            </a:r>
          </a:p>
          <a:p>
            <a:pPr marL="0" indent="0">
              <a:buNone/>
            </a:pPr>
            <a:endParaRPr lang="hr-HR" sz="2000" dirty="0"/>
          </a:p>
          <a:p>
            <a:r>
              <a:rPr lang="hr-HR" sz="2000" dirty="0"/>
              <a:t>Paziti na kriterije ocjenjivanja</a:t>
            </a:r>
          </a:p>
          <a:p>
            <a:r>
              <a:rPr lang="hr-HR" sz="2000" dirty="0"/>
              <a:t>PP mogu imati ocjene odličan i vrlo dobar, ali to ukazuje na propitivanje PP-a</a:t>
            </a:r>
          </a:p>
          <a:p>
            <a:r>
              <a:rPr lang="hr-HR" sz="2000" dirty="0"/>
              <a:t>U opisnom praćenju makar jednom u polugodištu napisati što učenik može, ne može, što mu ide, kada pokazuje interes kada najviše surađuje, kako napreduje (i zašto ne)</a:t>
            </a:r>
          </a:p>
          <a:p>
            <a:endParaRPr lang="hr-HR" dirty="0"/>
          </a:p>
          <a:p>
            <a:endParaRPr lang="hr-HR" dirty="0"/>
          </a:p>
        </p:txBody>
      </p:sp>
    </p:spTree>
    <p:extLst>
      <p:ext uri="{BB962C8B-B14F-4D97-AF65-F5344CB8AC3E}">
        <p14:creationId xmlns:p14="http://schemas.microsoft.com/office/powerpoint/2010/main" val="11103564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CA28104-7EBB-4946-9D1A-CDEB4F5587C8}"/>
              </a:ext>
            </a:extLst>
          </p:cNvPr>
          <p:cNvSpPr>
            <a:spLocks noGrp="1"/>
          </p:cNvSpPr>
          <p:nvPr>
            <p:ph type="title"/>
          </p:nvPr>
        </p:nvSpPr>
        <p:spPr>
          <a:xfrm>
            <a:off x="1340894" y="-221262"/>
            <a:ext cx="9692640" cy="1325562"/>
          </a:xfrm>
        </p:spPr>
        <p:txBody>
          <a:bodyPr>
            <a:normAutofit/>
          </a:bodyPr>
          <a:lstStyle/>
          <a:p>
            <a:r>
              <a:rPr lang="hr-HR" sz="3600" i="1" dirty="0">
                <a:latin typeface="Arial Black" panose="020B0A04020102020204" pitchFamily="34" charset="0"/>
              </a:rPr>
              <a:t>Z A K LJ U Č C I</a:t>
            </a:r>
          </a:p>
        </p:txBody>
      </p:sp>
      <p:sp>
        <p:nvSpPr>
          <p:cNvPr id="3" name="Rezervirano mjesto sadržaja 2">
            <a:extLst>
              <a:ext uri="{FF2B5EF4-FFF2-40B4-BE49-F238E27FC236}">
                <a16:creationId xmlns:a16="http://schemas.microsoft.com/office/drawing/2014/main" id="{1DBC42E4-C759-4BA3-A27D-EDCCCD1A9528}"/>
              </a:ext>
            </a:extLst>
          </p:cNvPr>
          <p:cNvSpPr>
            <a:spLocks noGrp="1"/>
          </p:cNvSpPr>
          <p:nvPr>
            <p:ph idx="1"/>
          </p:nvPr>
        </p:nvSpPr>
        <p:spPr>
          <a:xfrm>
            <a:off x="1340894" y="1693334"/>
            <a:ext cx="8595360" cy="4351337"/>
          </a:xfrm>
        </p:spPr>
        <p:txBody>
          <a:bodyPr/>
          <a:lstStyle/>
          <a:p>
            <a:r>
              <a:rPr lang="hr-HR" dirty="0"/>
              <a:t>Treba biti svjestan sa kakvom strukturom učenika se radi u smislu njihovih kognitivnih sposobnosti, pedagoške zapuštenosti, skromnog vokabulara, obiteljske situacije i uvjeta u kojima žive</a:t>
            </a:r>
          </a:p>
          <a:p>
            <a:r>
              <a:rPr lang="hr-HR" dirty="0"/>
              <a:t>Treba biti svjestan da se ne mogu i ne znaju i neće oni mijenjati </a:t>
            </a:r>
            <a:r>
              <a:rPr lang="hr-HR"/>
              <a:t>već MI/VI</a:t>
            </a:r>
            <a:endParaRPr lang="hr-HR" dirty="0"/>
          </a:p>
          <a:p>
            <a:r>
              <a:rPr lang="hr-HR" dirty="0"/>
              <a:t>Ne ih podcjenjivati kada je u pitanju njihov doživljaj nas</a:t>
            </a:r>
          </a:p>
          <a:p>
            <a:r>
              <a:rPr lang="hr-HR" dirty="0"/>
              <a:t>Oni znaju i osjete da li vam je stalo (do vašeg posla i do njih)</a:t>
            </a:r>
          </a:p>
          <a:p>
            <a:r>
              <a:rPr lang="hr-HR" dirty="0"/>
              <a:t>Treba zaslužiti njihovo poštovanje (obostrano)</a:t>
            </a:r>
          </a:p>
          <a:p>
            <a:r>
              <a:rPr lang="hr-HR" dirty="0"/>
              <a:t>Nisu kod svih učitelja „nemirni” (dakle ima načina)</a:t>
            </a:r>
          </a:p>
          <a:p>
            <a:r>
              <a:rPr lang="hr-HR" dirty="0"/>
              <a:t>Ne biti dosadan, povezati sadržaje sa životom i zaposliti ih</a:t>
            </a:r>
          </a:p>
          <a:p>
            <a:pPr marL="0" indent="0">
              <a:buNone/>
            </a:pPr>
            <a:endParaRPr lang="hr-HR" dirty="0"/>
          </a:p>
        </p:txBody>
      </p:sp>
    </p:spTree>
    <p:extLst>
      <p:ext uri="{BB962C8B-B14F-4D97-AF65-F5344CB8AC3E}">
        <p14:creationId xmlns:p14="http://schemas.microsoft.com/office/powerpoint/2010/main" val="2012207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2C81EE-86C7-435A-AB27-CC2C3E584C3F}"/>
              </a:ext>
            </a:extLst>
          </p:cNvPr>
          <p:cNvSpPr>
            <a:spLocks noGrp="1"/>
          </p:cNvSpPr>
          <p:nvPr>
            <p:ph type="title"/>
          </p:nvPr>
        </p:nvSpPr>
        <p:spPr>
          <a:xfrm>
            <a:off x="1668272" y="-142240"/>
            <a:ext cx="9692640" cy="1325562"/>
          </a:xfrm>
        </p:spPr>
        <p:txBody>
          <a:bodyPr>
            <a:normAutofit/>
          </a:bodyPr>
          <a:lstStyle/>
          <a:p>
            <a:r>
              <a:rPr lang="hr-HR" sz="4000" i="1" dirty="0">
                <a:solidFill>
                  <a:srgbClr val="002060"/>
                </a:solidFill>
              </a:rPr>
              <a:t>Cilj i zadaci istraživanja</a:t>
            </a:r>
          </a:p>
        </p:txBody>
      </p:sp>
      <p:sp>
        <p:nvSpPr>
          <p:cNvPr id="3" name="Rezervirano mjesto teksta 2">
            <a:extLst>
              <a:ext uri="{FF2B5EF4-FFF2-40B4-BE49-F238E27FC236}">
                <a16:creationId xmlns:a16="http://schemas.microsoft.com/office/drawing/2014/main" id="{27C305B6-13AF-44D8-9529-14189726EC77}"/>
              </a:ext>
            </a:extLst>
          </p:cNvPr>
          <p:cNvSpPr>
            <a:spLocks noGrp="1"/>
          </p:cNvSpPr>
          <p:nvPr>
            <p:ph type="body" idx="1"/>
          </p:nvPr>
        </p:nvSpPr>
        <p:spPr/>
        <p:txBody>
          <a:bodyPr>
            <a:normAutofit/>
          </a:bodyPr>
          <a:lstStyle/>
          <a:p>
            <a:r>
              <a:rPr lang="hr-HR" sz="2400" b="1" dirty="0">
                <a:solidFill>
                  <a:srgbClr val="C00000"/>
                </a:solidFill>
              </a:rPr>
              <a:t>CILJ</a:t>
            </a:r>
          </a:p>
        </p:txBody>
      </p:sp>
      <p:sp>
        <p:nvSpPr>
          <p:cNvPr id="4" name="Rezervirano mjesto sadržaja 3">
            <a:extLst>
              <a:ext uri="{FF2B5EF4-FFF2-40B4-BE49-F238E27FC236}">
                <a16:creationId xmlns:a16="http://schemas.microsoft.com/office/drawing/2014/main" id="{42407C78-8937-413A-A657-956165EA5C66}"/>
              </a:ext>
            </a:extLst>
          </p:cNvPr>
          <p:cNvSpPr>
            <a:spLocks noGrp="1"/>
          </p:cNvSpPr>
          <p:nvPr>
            <p:ph sz="half" idx="2"/>
          </p:nvPr>
        </p:nvSpPr>
        <p:spPr>
          <a:xfrm>
            <a:off x="392628" y="2840296"/>
            <a:ext cx="4480560" cy="3664650"/>
          </a:xfrm>
        </p:spPr>
        <p:txBody>
          <a:bodyPr>
            <a:normAutofit lnSpcReduction="10000"/>
          </a:bodyPr>
          <a:lstStyle/>
          <a:p>
            <a:pPr marL="0" indent="0" algn="ctr">
              <a:buNone/>
            </a:pPr>
            <a:r>
              <a:rPr lang="hr-HR" sz="2400" dirty="0"/>
              <a:t>Analiza dinamike i efikasnosti nastavnog procesa u predmetnoj nastavi kao i teškoće koje se u njoj pojavljuju </a:t>
            </a:r>
          </a:p>
          <a:p>
            <a:pPr marL="0" indent="0" algn="ctr">
              <a:buNone/>
            </a:pPr>
            <a:r>
              <a:rPr lang="hr-HR" sz="2400" dirty="0"/>
              <a:t>Poticanje na promišljanje o poboljšanju svog rada</a:t>
            </a:r>
          </a:p>
          <a:p>
            <a:pPr marL="0" indent="0" algn="ctr">
              <a:buNone/>
            </a:pPr>
            <a:endParaRPr lang="hr-HR" sz="2400" dirty="0"/>
          </a:p>
        </p:txBody>
      </p:sp>
      <p:sp>
        <p:nvSpPr>
          <p:cNvPr id="5" name="Rezervirano mjesto teksta 4">
            <a:extLst>
              <a:ext uri="{FF2B5EF4-FFF2-40B4-BE49-F238E27FC236}">
                <a16:creationId xmlns:a16="http://schemas.microsoft.com/office/drawing/2014/main" id="{133A9B0A-3E6A-46C9-887A-813902F307B2}"/>
              </a:ext>
            </a:extLst>
          </p:cNvPr>
          <p:cNvSpPr>
            <a:spLocks noGrp="1"/>
          </p:cNvSpPr>
          <p:nvPr>
            <p:ph type="body" sz="quarter" idx="3"/>
          </p:nvPr>
        </p:nvSpPr>
        <p:spPr/>
        <p:txBody>
          <a:bodyPr>
            <a:normAutofit/>
          </a:bodyPr>
          <a:lstStyle/>
          <a:p>
            <a:r>
              <a:rPr lang="hr-HR" sz="2400" b="1" dirty="0">
                <a:solidFill>
                  <a:srgbClr val="C00000"/>
                </a:solidFill>
              </a:rPr>
              <a:t>ZADACI</a:t>
            </a:r>
          </a:p>
        </p:txBody>
      </p:sp>
      <p:sp>
        <p:nvSpPr>
          <p:cNvPr id="6" name="Rezervirano mjesto sadržaja 5">
            <a:extLst>
              <a:ext uri="{FF2B5EF4-FFF2-40B4-BE49-F238E27FC236}">
                <a16:creationId xmlns:a16="http://schemas.microsoft.com/office/drawing/2014/main" id="{B55B0351-C233-4A00-90F4-46DC9DA058BE}"/>
              </a:ext>
            </a:extLst>
          </p:cNvPr>
          <p:cNvSpPr>
            <a:spLocks noGrp="1"/>
          </p:cNvSpPr>
          <p:nvPr>
            <p:ph sz="quarter" idx="4"/>
          </p:nvPr>
        </p:nvSpPr>
        <p:spPr/>
        <p:txBody>
          <a:bodyPr>
            <a:normAutofit lnSpcReduction="10000"/>
          </a:bodyPr>
          <a:lstStyle/>
          <a:p>
            <a:r>
              <a:rPr lang="hr-HR" dirty="0"/>
              <a:t>Praćenje nastave s naglaskom na: poučavanje, interakciju s učenicima; planirane aktivnosti za učenike</a:t>
            </a:r>
          </a:p>
          <a:p>
            <a:r>
              <a:rPr lang="hr-HR" dirty="0"/>
              <a:t>Osvrt na učeničke bilježnice</a:t>
            </a:r>
          </a:p>
          <a:p>
            <a:r>
              <a:rPr lang="hr-HR" dirty="0"/>
              <a:t>Analiza anketnog upitnika učitelja o svom radu i njihove preporuke za rad kolegama</a:t>
            </a:r>
          </a:p>
          <a:p>
            <a:r>
              <a:rPr lang="hr-HR" dirty="0"/>
              <a:t>Analiza anketnog upitnika učenika</a:t>
            </a:r>
          </a:p>
          <a:p>
            <a:r>
              <a:rPr lang="hr-HR" dirty="0"/>
              <a:t>Na temelju gore navedenog pronaći uzrok i dati smjernice za daljnji rad (poboljšanje)</a:t>
            </a:r>
          </a:p>
          <a:p>
            <a:endParaRPr lang="hr-HR" dirty="0"/>
          </a:p>
        </p:txBody>
      </p:sp>
    </p:spTree>
    <p:extLst>
      <p:ext uri="{BB962C8B-B14F-4D97-AF65-F5344CB8AC3E}">
        <p14:creationId xmlns:p14="http://schemas.microsoft.com/office/powerpoint/2010/main" val="3582208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06ACF8-7B7A-4CB7-A0CB-B646689993C1}"/>
              </a:ext>
            </a:extLst>
          </p:cNvPr>
          <p:cNvSpPr>
            <a:spLocks noGrp="1"/>
          </p:cNvSpPr>
          <p:nvPr>
            <p:ph type="title"/>
          </p:nvPr>
        </p:nvSpPr>
        <p:spPr>
          <a:xfrm>
            <a:off x="1792450" y="185138"/>
            <a:ext cx="9692640" cy="1325562"/>
          </a:xfrm>
        </p:spPr>
        <p:txBody>
          <a:bodyPr>
            <a:normAutofit/>
          </a:bodyPr>
          <a:lstStyle/>
          <a:p>
            <a:r>
              <a:rPr lang="hr-HR" sz="4000" dirty="0">
                <a:solidFill>
                  <a:srgbClr val="7030A0"/>
                </a:solidFill>
              </a:rPr>
              <a:t>Nastavni proces</a:t>
            </a:r>
          </a:p>
        </p:txBody>
      </p:sp>
      <p:sp>
        <p:nvSpPr>
          <p:cNvPr id="3" name="Rezervirano mjesto sadržaja 2">
            <a:extLst>
              <a:ext uri="{FF2B5EF4-FFF2-40B4-BE49-F238E27FC236}">
                <a16:creationId xmlns:a16="http://schemas.microsoft.com/office/drawing/2014/main" id="{A3CBCF2B-1CAD-44AA-86EA-1096BE26F150}"/>
              </a:ext>
            </a:extLst>
          </p:cNvPr>
          <p:cNvSpPr>
            <a:spLocks noGrp="1"/>
          </p:cNvSpPr>
          <p:nvPr>
            <p:ph idx="1"/>
          </p:nvPr>
        </p:nvSpPr>
        <p:spPr>
          <a:xfrm>
            <a:off x="1656983" y="2140903"/>
            <a:ext cx="8595360" cy="4351337"/>
          </a:xfrm>
        </p:spPr>
        <p:txBody>
          <a:bodyPr/>
          <a:lstStyle/>
          <a:p>
            <a:r>
              <a:rPr lang="hr-HR" sz="2800" dirty="0"/>
              <a:t>Posjet </a:t>
            </a:r>
            <a:r>
              <a:rPr lang="hr-HR" sz="2800" dirty="0" err="1"/>
              <a:t>nastavi¸obavljen</a:t>
            </a:r>
            <a:r>
              <a:rPr lang="hr-HR" sz="2800" dirty="0"/>
              <a:t> je kod 10 učitelja</a:t>
            </a:r>
          </a:p>
          <a:p>
            <a:r>
              <a:rPr lang="hr-HR" sz="2800" dirty="0"/>
              <a:t>Period od 4. do 10 svibnja</a:t>
            </a:r>
          </a:p>
          <a:p>
            <a:r>
              <a:rPr lang="hr-HR" sz="2800" dirty="0"/>
              <a:t>Hospitacije obavljene u :</a:t>
            </a:r>
          </a:p>
          <a:p>
            <a:pPr marL="0" indent="0">
              <a:buNone/>
            </a:pPr>
            <a:r>
              <a:rPr lang="hr-HR" sz="2800" dirty="0"/>
              <a:t>	-  5.r. – 4 sata</a:t>
            </a:r>
          </a:p>
          <a:p>
            <a:pPr marL="0" indent="0">
              <a:buNone/>
            </a:pPr>
            <a:r>
              <a:rPr lang="hr-HR" sz="2800" dirty="0"/>
              <a:t>	-  6. r. – 4 sata</a:t>
            </a:r>
          </a:p>
          <a:p>
            <a:pPr marL="0" indent="0">
              <a:buNone/>
            </a:pPr>
            <a:r>
              <a:rPr lang="hr-HR" sz="2800" dirty="0"/>
              <a:t>	-  7. r.- 2 sata</a:t>
            </a:r>
          </a:p>
          <a:p>
            <a:endParaRPr lang="hr-HR" dirty="0"/>
          </a:p>
        </p:txBody>
      </p:sp>
    </p:spTree>
    <p:extLst>
      <p:ext uri="{BB962C8B-B14F-4D97-AF65-F5344CB8AC3E}">
        <p14:creationId xmlns:p14="http://schemas.microsoft.com/office/powerpoint/2010/main" val="329360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7FF05C-0E6B-4425-96C0-EA9AC96F7633}"/>
              </a:ext>
            </a:extLst>
          </p:cNvPr>
          <p:cNvSpPr>
            <a:spLocks noGrp="1"/>
          </p:cNvSpPr>
          <p:nvPr>
            <p:ph type="title"/>
          </p:nvPr>
        </p:nvSpPr>
        <p:spPr>
          <a:xfrm>
            <a:off x="1661160" y="-300284"/>
            <a:ext cx="9692640" cy="1325562"/>
          </a:xfrm>
        </p:spPr>
        <p:txBody>
          <a:bodyPr>
            <a:normAutofit/>
          </a:bodyPr>
          <a:lstStyle/>
          <a:p>
            <a:r>
              <a:rPr lang="hr-HR" sz="4000" dirty="0"/>
              <a:t>Osvrt na nastavu</a:t>
            </a:r>
          </a:p>
        </p:txBody>
      </p:sp>
      <p:sp>
        <p:nvSpPr>
          <p:cNvPr id="3" name="Rezervirano mjesto sadržaja 2">
            <a:extLst>
              <a:ext uri="{FF2B5EF4-FFF2-40B4-BE49-F238E27FC236}">
                <a16:creationId xmlns:a16="http://schemas.microsoft.com/office/drawing/2014/main" id="{AC7AD216-EE4A-4BB2-8A7D-AAA0FC3F7FE0}"/>
              </a:ext>
            </a:extLst>
          </p:cNvPr>
          <p:cNvSpPr>
            <a:spLocks noGrp="1"/>
          </p:cNvSpPr>
          <p:nvPr>
            <p:ph idx="1"/>
          </p:nvPr>
        </p:nvSpPr>
        <p:spPr>
          <a:xfrm>
            <a:off x="838200" y="1538993"/>
            <a:ext cx="10515600" cy="4946474"/>
          </a:xfrm>
        </p:spPr>
        <p:txBody>
          <a:bodyPr/>
          <a:lstStyle/>
          <a:p>
            <a:r>
              <a:rPr lang="hr-HR" sz="2000" dirty="0"/>
              <a:t>Unaprijed dogovoreno da se održi uobičajena nastava</a:t>
            </a:r>
          </a:p>
          <a:p>
            <a:r>
              <a:rPr lang="hr-HR" sz="2000" dirty="0"/>
              <a:t>Nije bilo prevelikih oscilacija u vođenju i dinamici</a:t>
            </a:r>
          </a:p>
          <a:p>
            <a:r>
              <a:rPr lang="hr-HR" sz="2000" dirty="0"/>
              <a:t>Nastava je uglavnom bila dobra, interaktivna i dinamična (obzirom na očekivanja i mogućnosti učenika)</a:t>
            </a:r>
          </a:p>
          <a:p>
            <a:r>
              <a:rPr lang="hr-HR" sz="2000" dirty="0"/>
              <a:t>Učenici su bili suradljivi i aktivni</a:t>
            </a:r>
          </a:p>
          <a:p>
            <a:r>
              <a:rPr lang="hr-HR" sz="2000" dirty="0"/>
              <a:t>Učitelji rade po istom principu : frontalni rad, individualni rad, razgovor s učenicima, postavljanje pitanja, slušanje učenika i pisanje- najčešći oblik rada</a:t>
            </a:r>
          </a:p>
          <a:p>
            <a:r>
              <a:rPr lang="hr-HR" sz="2000" dirty="0"/>
              <a:t>Neki su koristili i dijaprojektor, </a:t>
            </a:r>
            <a:r>
              <a:rPr lang="hr-HR" sz="2000" dirty="0" err="1"/>
              <a:t>ppt</a:t>
            </a:r>
            <a:r>
              <a:rPr lang="hr-HR" sz="2000" dirty="0"/>
              <a:t>, i neke druge „alate”, ali ta nastava je bila podjednako dobra kao i ona tradicionalna</a:t>
            </a:r>
          </a:p>
          <a:p>
            <a:endParaRPr lang="hr-HR" dirty="0"/>
          </a:p>
        </p:txBody>
      </p:sp>
    </p:spTree>
    <p:extLst>
      <p:ext uri="{BB962C8B-B14F-4D97-AF65-F5344CB8AC3E}">
        <p14:creationId xmlns:p14="http://schemas.microsoft.com/office/powerpoint/2010/main" val="3795142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728768-3449-4792-957F-E724C0C3C28E}"/>
              </a:ext>
            </a:extLst>
          </p:cNvPr>
          <p:cNvSpPr>
            <a:spLocks noGrp="1"/>
          </p:cNvSpPr>
          <p:nvPr>
            <p:ph type="title"/>
          </p:nvPr>
        </p:nvSpPr>
        <p:spPr>
          <a:xfrm>
            <a:off x="90312" y="2634826"/>
            <a:ext cx="9692640" cy="1325562"/>
          </a:xfrm>
        </p:spPr>
        <p:txBody>
          <a:bodyPr>
            <a:noAutofit/>
          </a:bodyPr>
          <a:lstStyle/>
          <a:p>
            <a:pPr algn="ctr"/>
            <a:r>
              <a:rPr lang="hr-HR" sz="6600" dirty="0">
                <a:latin typeface="Consolas" panose="020B0609020204030204" pitchFamily="49" charset="0"/>
              </a:rPr>
              <a:t>ANKETA </a:t>
            </a:r>
            <a:br>
              <a:rPr lang="hr-HR" sz="6600" dirty="0">
                <a:latin typeface="Consolas" panose="020B0609020204030204" pitchFamily="49" charset="0"/>
              </a:rPr>
            </a:br>
            <a:r>
              <a:rPr lang="hr-HR" sz="6600" dirty="0">
                <a:latin typeface="Consolas" panose="020B0609020204030204" pitchFamily="49" charset="0"/>
              </a:rPr>
              <a:t>ZA </a:t>
            </a:r>
            <a:br>
              <a:rPr lang="hr-HR" sz="6600" dirty="0">
                <a:latin typeface="Consolas" panose="020B0609020204030204" pitchFamily="49" charset="0"/>
              </a:rPr>
            </a:br>
            <a:r>
              <a:rPr lang="hr-HR" sz="6600" dirty="0">
                <a:latin typeface="Consolas" panose="020B0609020204030204" pitchFamily="49" charset="0"/>
              </a:rPr>
              <a:t>UČITELJE</a:t>
            </a:r>
          </a:p>
        </p:txBody>
      </p:sp>
    </p:spTree>
    <p:extLst>
      <p:ext uri="{BB962C8B-B14F-4D97-AF65-F5344CB8AC3E}">
        <p14:creationId xmlns:p14="http://schemas.microsoft.com/office/powerpoint/2010/main" val="1865819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fikon obrasca odgovora. Naslov pitanja: Koje metode najčešće koristite u svojoj nastavi?. Broj odgovora: 16 odgovora.">
            <a:extLst>
              <a:ext uri="{FF2B5EF4-FFF2-40B4-BE49-F238E27FC236}">
                <a16:creationId xmlns:a16="http://schemas.microsoft.com/office/drawing/2014/main" id="{7C31AAEB-69CF-4FEE-9F3E-D3332821388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649213" y="462844"/>
            <a:ext cx="10608642" cy="56670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042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Grafikon obrasca odgovora. Naslov pitanja: Koje aktivnosti najčešće pripremate za učenike ?. Broj odgovora: 16 odgovora.">
            <a:extLst>
              <a:ext uri="{FF2B5EF4-FFF2-40B4-BE49-F238E27FC236}">
                <a16:creationId xmlns:a16="http://schemas.microsoft.com/office/drawing/2014/main" id="{CD6CFF61-5B3A-4F22-85CD-6E0E2BB8F25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23159" y="541867"/>
            <a:ext cx="10731544" cy="6027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1799436"/>
      </p:ext>
    </p:extLst>
  </p:cSld>
  <p:clrMapOvr>
    <a:masterClrMapping/>
  </p:clrMapOvr>
</p:sld>
</file>

<file path=ppt/theme/theme1.xml><?xml version="1.0" encoding="utf-8"?>
<a:theme xmlns:a="http://schemas.openxmlformats.org/drawingml/2006/main" name="Pogled">
  <a:themeElements>
    <a:clrScheme name="Pogled">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Pogled">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Pogled">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TM03457515[[fn=Pogled]]</Template>
  <TotalTime>314</TotalTime>
  <Words>2473</Words>
  <Application>Microsoft Office PowerPoint</Application>
  <PresentationFormat>Široki zaslon</PresentationFormat>
  <Paragraphs>217</Paragraphs>
  <Slides>31</Slides>
  <Notes>0</Notes>
  <HiddenSlides>0</HiddenSlides>
  <MMClips>0</MMClips>
  <ScaleCrop>false</ScaleCrop>
  <HeadingPairs>
    <vt:vector size="6" baseType="variant">
      <vt:variant>
        <vt:lpstr>Korišteni fontovi</vt:lpstr>
      </vt:variant>
      <vt:variant>
        <vt:i4>8</vt:i4>
      </vt:variant>
      <vt:variant>
        <vt:lpstr>Tema</vt:lpstr>
      </vt:variant>
      <vt:variant>
        <vt:i4>1</vt:i4>
      </vt:variant>
      <vt:variant>
        <vt:lpstr>Naslovi slajdova</vt:lpstr>
      </vt:variant>
      <vt:variant>
        <vt:i4>31</vt:i4>
      </vt:variant>
    </vt:vector>
  </HeadingPairs>
  <TitlesOfParts>
    <vt:vector size="40" baseType="lpstr">
      <vt:lpstr>Arial</vt:lpstr>
      <vt:lpstr>Arial Black</vt:lpstr>
      <vt:lpstr>Arial Rounded MT Bold</vt:lpstr>
      <vt:lpstr>Century Schoolbook</vt:lpstr>
      <vt:lpstr>Consolas</vt:lpstr>
      <vt:lpstr>Google Sans</vt:lpstr>
      <vt:lpstr>Roboto</vt:lpstr>
      <vt:lpstr>Wingdings 2</vt:lpstr>
      <vt:lpstr>Pogled</vt:lpstr>
      <vt:lpstr>ANALIZA      EFIKASNOTI      NASTAVE</vt:lpstr>
      <vt:lpstr>S a d r ž a j</vt:lpstr>
      <vt:lpstr>Povod (mini) istraživanju?!?!</vt:lpstr>
      <vt:lpstr>Cilj i zadaci istraživanja</vt:lpstr>
      <vt:lpstr>Nastavni proces</vt:lpstr>
      <vt:lpstr>Osvrt na nastavu</vt:lpstr>
      <vt:lpstr>ANKETA  ZA  UČITELJE</vt:lpstr>
      <vt:lpstr>PowerPoint prezentacija</vt:lpstr>
      <vt:lpstr>PowerPoint prezentacija</vt:lpstr>
      <vt:lpstr>Što mislite koji rad (metoda) najviše odgovara vašim učenicima, u smislu  da ih aktivira i potiče njihov interes?</vt:lpstr>
      <vt:lpstr>PowerPoint prezentacija</vt:lpstr>
      <vt:lpstr>Sa učenicima kojeg razreda imate najviše poteškoća u disciplini?</vt:lpstr>
      <vt:lpstr>PowerPoint prezentacija</vt:lpstr>
      <vt:lpstr>O čemu biste htjeli znati više, a tiče se rada u nastavi?</vt:lpstr>
      <vt:lpstr>PowerPoint prezentacija</vt:lpstr>
      <vt:lpstr>PowerPoint prezentacija</vt:lpstr>
      <vt:lpstr>Što biste preporučili svojim kolegama, a vezano je za rad u nastavi te postizanje radne atmosfere i discipline???</vt:lpstr>
      <vt:lpstr>PowerPoint prezentacija</vt:lpstr>
      <vt:lpstr>PowerPoint prezentacija</vt:lpstr>
      <vt:lpstr>PowerPoint prezentacija</vt:lpstr>
      <vt:lpstr>A n k e t a  z a  u č e n i k e </vt:lpstr>
      <vt:lpstr>Što najčešće radite na nastavi?</vt:lpstr>
      <vt:lpstr>Na donju crtu napiši što ti najviše voliš raditi na nastavi?</vt:lpstr>
      <vt:lpstr>PowerPoint prezentacija</vt:lpstr>
      <vt:lpstr>BILJEŽNICA I PLAN PLOČE</vt:lpstr>
      <vt:lpstr>PowerPoint prezentacija</vt:lpstr>
      <vt:lpstr>PowerPoint prezentacija</vt:lpstr>
      <vt:lpstr>PowerPoint prezentacija</vt:lpstr>
      <vt:lpstr>PowerPoint prezentacija</vt:lpstr>
      <vt:lpstr>E - imenik</vt:lpstr>
      <vt:lpstr>Z A K LJ U Č C 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EFIKASNOTI NASTAVE</dc:title>
  <dc:creator>Korisnik</dc:creator>
  <cp:lastModifiedBy>Korisnik</cp:lastModifiedBy>
  <cp:revision>43</cp:revision>
  <dcterms:created xsi:type="dcterms:W3CDTF">2022-05-10T10:09:14Z</dcterms:created>
  <dcterms:modified xsi:type="dcterms:W3CDTF">2022-05-19T09:26:18Z</dcterms:modified>
</cp:coreProperties>
</file>