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60" r:id="rId5"/>
    <p:sldId id="262" r:id="rId6"/>
    <p:sldId id="263" r:id="rId7"/>
    <p:sldId id="264" r:id="rId8"/>
    <p:sldId id="313" r:id="rId9"/>
    <p:sldId id="271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97" r:id="rId22"/>
    <p:sldId id="298" r:id="rId23"/>
    <p:sldId id="299" r:id="rId24"/>
    <p:sldId id="300" r:id="rId25"/>
    <p:sldId id="303" r:id="rId26"/>
    <p:sldId id="306" r:id="rId27"/>
    <p:sldId id="307" r:id="rId28"/>
    <p:sldId id="312" r:id="rId2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7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2"/>
            <c:invertIfNegative val="0"/>
            <c:bubble3D val="0"/>
            <c:spPr>
              <a:solidFill>
                <a:srgbClr val="92D050"/>
              </a:solidFill>
            </c:spPr>
          </c:dPt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865856"/>
        <c:axId val="170437440"/>
      </c:barChart>
      <c:catAx>
        <c:axId val="127865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0437440"/>
        <c:crosses val="autoZero"/>
        <c:auto val="1"/>
        <c:lblAlgn val="ctr"/>
        <c:lblOffset val="100"/>
        <c:noMultiLvlLbl val="0"/>
      </c:catAx>
      <c:valAx>
        <c:axId val="17043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sr-Latn-RS"/>
          </a:p>
        </c:txPr>
        <c:crossAx val="127865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9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639424"/>
        <c:axId val="214134720"/>
      </c:barChart>
      <c:catAx>
        <c:axId val="129639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14134720"/>
        <c:crosses val="autoZero"/>
        <c:auto val="1"/>
        <c:lblAlgn val="ctr"/>
        <c:lblOffset val="100"/>
        <c:noMultiLvlLbl val="0"/>
      </c:catAx>
      <c:valAx>
        <c:axId val="214134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639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65600"/>
        <c:axId val="214138176"/>
      </c:barChart>
      <c:catAx>
        <c:axId val="128665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14138176"/>
        <c:crosses val="autoZero"/>
        <c:auto val="1"/>
        <c:lblAlgn val="ctr"/>
        <c:lblOffset val="100"/>
        <c:noMultiLvlLbl val="0"/>
      </c:catAx>
      <c:valAx>
        <c:axId val="214138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665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10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27552"/>
        <c:axId val="213779008"/>
      </c:barChart>
      <c:catAx>
        <c:axId val="128727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13779008"/>
        <c:crosses val="autoZero"/>
        <c:auto val="1"/>
        <c:lblAlgn val="ctr"/>
        <c:lblOffset val="100"/>
        <c:noMultiLvlLbl val="0"/>
      </c:catAx>
      <c:valAx>
        <c:axId val="213779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727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9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28064"/>
        <c:axId val="213781312"/>
      </c:barChart>
      <c:catAx>
        <c:axId val="128728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13781312"/>
        <c:crosses val="autoZero"/>
        <c:auto val="1"/>
        <c:lblAlgn val="ctr"/>
        <c:lblOffset val="100"/>
        <c:noMultiLvlLbl val="0"/>
      </c:catAx>
      <c:valAx>
        <c:axId val="213781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287280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965056"/>
        <c:axId val="213784192"/>
      </c:barChart>
      <c:catAx>
        <c:axId val="1299650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13784192"/>
        <c:crosses val="autoZero"/>
        <c:auto val="1"/>
        <c:lblAlgn val="ctr"/>
        <c:lblOffset val="100"/>
        <c:noMultiLvlLbl val="0"/>
      </c:catAx>
      <c:valAx>
        <c:axId val="21378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965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sr-Latn-R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662720"/>
        <c:axId val="213784768"/>
      </c:barChart>
      <c:catAx>
        <c:axId val="213662720"/>
        <c:scaling>
          <c:orientation val="minMax"/>
        </c:scaling>
        <c:delete val="0"/>
        <c:axPos val="b"/>
        <c:majorTickMark val="out"/>
        <c:minorTickMark val="none"/>
        <c:tickLblPos val="nextTo"/>
        <c:crossAx val="213784768"/>
        <c:crosses val="autoZero"/>
        <c:auto val="1"/>
        <c:lblAlgn val="ctr"/>
        <c:lblOffset val="100"/>
        <c:noMultiLvlLbl val="0"/>
      </c:catAx>
      <c:valAx>
        <c:axId val="213784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6627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660160"/>
        <c:axId val="213830464"/>
      </c:barChart>
      <c:catAx>
        <c:axId val="213660160"/>
        <c:scaling>
          <c:orientation val="minMax"/>
        </c:scaling>
        <c:delete val="0"/>
        <c:axPos val="b"/>
        <c:majorTickMark val="out"/>
        <c:minorTickMark val="none"/>
        <c:tickLblPos val="nextTo"/>
        <c:crossAx val="213830464"/>
        <c:crosses val="autoZero"/>
        <c:auto val="1"/>
        <c:lblAlgn val="ctr"/>
        <c:lblOffset val="100"/>
        <c:noMultiLvlLbl val="0"/>
      </c:catAx>
      <c:valAx>
        <c:axId val="21383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660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660672"/>
        <c:axId val="213834496"/>
      </c:barChart>
      <c:catAx>
        <c:axId val="213660672"/>
        <c:scaling>
          <c:orientation val="minMax"/>
        </c:scaling>
        <c:delete val="0"/>
        <c:axPos val="b"/>
        <c:majorTickMark val="out"/>
        <c:minorTickMark val="none"/>
        <c:tickLblPos val="nextTo"/>
        <c:crossAx val="213834496"/>
        <c:crosses val="autoZero"/>
        <c:auto val="1"/>
        <c:lblAlgn val="ctr"/>
        <c:lblOffset val="100"/>
        <c:noMultiLvlLbl val="0"/>
      </c:catAx>
      <c:valAx>
        <c:axId val="213834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6606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662208"/>
        <c:axId val="41419328"/>
      </c:barChart>
      <c:catAx>
        <c:axId val="213662208"/>
        <c:scaling>
          <c:orientation val="minMax"/>
        </c:scaling>
        <c:delete val="0"/>
        <c:axPos val="b"/>
        <c:majorTickMark val="out"/>
        <c:minorTickMark val="none"/>
        <c:tickLblPos val="nextTo"/>
        <c:crossAx val="41419328"/>
        <c:crosses val="autoZero"/>
        <c:auto val="1"/>
        <c:lblAlgn val="ctr"/>
        <c:lblOffset val="100"/>
        <c:noMultiLvlLbl val="0"/>
      </c:catAx>
      <c:valAx>
        <c:axId val="41419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6622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197760"/>
        <c:axId val="41421632"/>
      </c:barChart>
      <c:catAx>
        <c:axId val="214197760"/>
        <c:scaling>
          <c:orientation val="minMax"/>
        </c:scaling>
        <c:delete val="0"/>
        <c:axPos val="b"/>
        <c:majorTickMark val="out"/>
        <c:minorTickMark val="none"/>
        <c:tickLblPos val="nextTo"/>
        <c:crossAx val="41421632"/>
        <c:crosses val="autoZero"/>
        <c:auto val="1"/>
        <c:lblAlgn val="ctr"/>
        <c:lblOffset val="100"/>
        <c:noMultiLvlLbl val="0"/>
      </c:catAx>
      <c:valAx>
        <c:axId val="41421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4197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69600"/>
        <c:axId val="170439744"/>
      </c:barChart>
      <c:catAx>
        <c:axId val="41369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0439744"/>
        <c:crosses val="autoZero"/>
        <c:auto val="1"/>
        <c:lblAlgn val="ctr"/>
        <c:lblOffset val="100"/>
        <c:noMultiLvlLbl val="0"/>
      </c:catAx>
      <c:valAx>
        <c:axId val="170439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sr-Latn-RS"/>
          </a:p>
        </c:txPr>
        <c:crossAx val="41369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991936"/>
        <c:axId val="41423936"/>
      </c:barChart>
      <c:catAx>
        <c:axId val="213991936"/>
        <c:scaling>
          <c:orientation val="minMax"/>
        </c:scaling>
        <c:delete val="0"/>
        <c:axPos val="b"/>
        <c:majorTickMark val="out"/>
        <c:minorTickMark val="none"/>
        <c:tickLblPos val="nextTo"/>
        <c:crossAx val="41423936"/>
        <c:crosses val="autoZero"/>
        <c:auto val="1"/>
        <c:lblAlgn val="ctr"/>
        <c:lblOffset val="100"/>
        <c:noMultiLvlLbl val="0"/>
      </c:catAx>
      <c:valAx>
        <c:axId val="41423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991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70112"/>
        <c:axId val="41697280"/>
      </c:barChart>
      <c:catAx>
        <c:axId val="41370112"/>
        <c:scaling>
          <c:orientation val="minMax"/>
        </c:scaling>
        <c:delete val="0"/>
        <c:axPos val="b"/>
        <c:majorTickMark val="out"/>
        <c:minorTickMark val="none"/>
        <c:tickLblPos val="nextTo"/>
        <c:crossAx val="41697280"/>
        <c:crosses val="autoZero"/>
        <c:auto val="1"/>
        <c:lblAlgn val="ctr"/>
        <c:lblOffset val="100"/>
        <c:noMultiLvlLbl val="0"/>
      </c:catAx>
      <c:valAx>
        <c:axId val="41697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370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70624"/>
        <c:axId val="41699008"/>
      </c:barChart>
      <c:catAx>
        <c:axId val="41370624"/>
        <c:scaling>
          <c:orientation val="minMax"/>
        </c:scaling>
        <c:delete val="0"/>
        <c:axPos val="b"/>
        <c:majorTickMark val="out"/>
        <c:minorTickMark val="none"/>
        <c:tickLblPos val="nextTo"/>
        <c:crossAx val="41699008"/>
        <c:crosses val="autoZero"/>
        <c:auto val="1"/>
        <c:lblAlgn val="ctr"/>
        <c:lblOffset val="100"/>
        <c:noMultiLvlLbl val="0"/>
      </c:catAx>
      <c:valAx>
        <c:axId val="41699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3706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10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65088"/>
        <c:axId val="41732928"/>
      </c:barChart>
      <c:catAx>
        <c:axId val="128665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41732928"/>
        <c:crosses val="autoZero"/>
        <c:auto val="1"/>
        <c:lblAlgn val="ctr"/>
        <c:lblOffset val="100"/>
        <c:noMultiLvlLbl val="0"/>
      </c:catAx>
      <c:valAx>
        <c:axId val="41732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r-Latn-RS"/>
          </a:p>
        </c:txPr>
        <c:crossAx val="128665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64576"/>
        <c:axId val="41735232"/>
      </c:barChart>
      <c:catAx>
        <c:axId val="128664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41735232"/>
        <c:crosses val="autoZero"/>
        <c:auto val="1"/>
        <c:lblAlgn val="ctr"/>
        <c:lblOffset val="100"/>
        <c:noMultiLvlLbl val="0"/>
      </c:catAx>
      <c:valAx>
        <c:axId val="41735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664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sr-Latn-R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9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664064"/>
        <c:axId val="41737536"/>
      </c:barChart>
      <c:catAx>
        <c:axId val="128664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41737536"/>
        <c:crosses val="autoZero"/>
        <c:auto val="1"/>
        <c:lblAlgn val="ctr"/>
        <c:lblOffset val="100"/>
        <c:noMultiLvlLbl val="0"/>
      </c:catAx>
      <c:valAx>
        <c:axId val="41737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664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7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26528"/>
        <c:axId val="214130688"/>
      </c:barChart>
      <c:catAx>
        <c:axId val="128726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14130688"/>
        <c:crosses val="autoZero"/>
        <c:auto val="1"/>
        <c:lblAlgn val="ctr"/>
        <c:lblOffset val="100"/>
        <c:noMultiLvlLbl val="0"/>
      </c:catAx>
      <c:valAx>
        <c:axId val="214130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726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cat>
            <c:strRef>
              <c:f>List1!$C$4:$C$6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</c:v>
                </c:pt>
              </c:strCache>
            </c:strRef>
          </c:cat>
          <c:val>
            <c:numRef>
              <c:f>List1!$D$4:$D$6</c:f>
              <c:numCache>
                <c:formatCode>General</c:formatCode>
                <c:ptCount val="3"/>
                <c:pt idx="0">
                  <c:v>12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726016"/>
        <c:axId val="214132416"/>
      </c:barChart>
      <c:catAx>
        <c:axId val="128726016"/>
        <c:scaling>
          <c:orientation val="minMax"/>
        </c:scaling>
        <c:delete val="0"/>
        <c:axPos val="b"/>
        <c:majorTickMark val="out"/>
        <c:minorTickMark val="none"/>
        <c:tickLblPos val="nextTo"/>
        <c:crossAx val="214132416"/>
        <c:crosses val="autoZero"/>
        <c:auto val="1"/>
        <c:lblAlgn val="ctr"/>
        <c:lblOffset val="100"/>
        <c:noMultiLvlLbl val="0"/>
      </c:catAx>
      <c:valAx>
        <c:axId val="214132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72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u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zervirano mjesto sadržaja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Rezervirano mjesto sadržaja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6" name="Rezervirano mjesto sadržaja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u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u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u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u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zervirano mjesto sadržaja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ni povezni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35696" y="3356992"/>
            <a:ext cx="6400800" cy="1752600"/>
          </a:xfrm>
        </p:spPr>
        <p:txBody>
          <a:bodyPr/>
          <a:lstStyle/>
          <a:p>
            <a:r>
              <a:rPr lang="hr-HR" dirty="0" smtClean="0"/>
              <a:t>školska godina 2015./2016.</a:t>
            </a:r>
          </a:p>
          <a:p>
            <a:r>
              <a:rPr lang="hr-HR" dirty="0" smtClean="0"/>
              <a:t>istraživanje provela pedagoginja </a:t>
            </a:r>
            <a:r>
              <a:rPr lang="hr-HR" dirty="0" err="1" smtClean="0"/>
              <a:t>ingrid</a:t>
            </a:r>
            <a:r>
              <a:rPr lang="hr-HR" dirty="0" smtClean="0"/>
              <a:t> </a:t>
            </a:r>
            <a:r>
              <a:rPr lang="hr-HR" dirty="0" err="1" smtClean="0"/>
              <a:t>šimičić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Istraživanje Timskog rada u nastavi u Osnovnoj školi Frana </a:t>
            </a:r>
            <a:r>
              <a:rPr lang="hr-HR" dirty="0"/>
              <a:t>K</a:t>
            </a:r>
            <a:r>
              <a:rPr lang="hr-HR" dirty="0" smtClean="0"/>
              <a:t>rste Frankopana, Brod na Kupi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0510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Timska nastava mi je </a:t>
            </a:r>
            <a:r>
              <a:rPr lang="hr-HR" sz="3200" dirty="0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zanimljiva</a:t>
            </a:r>
            <a:endParaRPr lang="hr-HR" sz="3200" dirty="0">
              <a:solidFill>
                <a:srgbClr val="7030A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7488021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1320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solidFill>
                  <a:srgbClr val="7C73A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Više sam aktivan kad smo sami u razredu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259098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840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>
                <a:solidFill>
                  <a:schemeClr val="accent1">
                    <a:lumMod val="60000"/>
                    <a:lumOff val="40000"/>
                  </a:schemeClr>
                </a:solidFill>
                <a:latin typeface="Book Antiqua" panose="02040602050305030304" pitchFamily="18" charset="0"/>
              </a:rPr>
              <a:t>Lakše savladavam školske zadatke , jer ih bolje razumijem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4687116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634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1">
                    <a:lumMod val="50000"/>
                  </a:schemeClr>
                </a:solidFill>
                <a:latin typeface="Bodoni MT" panose="02070603080606020203" pitchFamily="18" charset="0"/>
              </a:rPr>
              <a:t>Imam bolji uspjeh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40837540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7199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2400" dirty="0">
                <a:solidFill>
                  <a:schemeClr val="accent2">
                    <a:lumMod val="75000"/>
                  </a:schemeClr>
                </a:solidFill>
              </a:rPr>
              <a:t>Hrvatski jezik, matematiku i prirodu i društvo bolje razumijem jer učiteljica sve pojasni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738878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4778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r-HR" sz="2800" dirty="0">
                <a:solidFill>
                  <a:srgbClr val="0070C0"/>
                </a:solidFill>
                <a:latin typeface="Bookman Old Style" panose="02050604050505020204" pitchFamily="18" charset="0"/>
              </a:rPr>
              <a:t>Kada mi nešto nije jasno učiteljica ima više vremena da mi pojasni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3391007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5454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r-HR" sz="2800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</a:rPr>
              <a:t>Učiteljica mi uvijek nakon ispitivanja objasni što još moram naučiti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4901899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2318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r-HR" sz="2400" dirty="0">
                <a:solidFill>
                  <a:srgbClr val="FFC000"/>
                </a:solidFill>
                <a:latin typeface="Bookman Old Style" panose="02050604050505020204" pitchFamily="18" charset="0"/>
              </a:rPr>
              <a:t>Na nastavi imamo različite aktivnosti (crtanje, plakate, grupni rad, radionice)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7211947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388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Domaća zadaća m je lakša i razumljivija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735461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326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29600" cy="5832648"/>
          </a:xfrm>
        </p:spPr>
        <p:txBody>
          <a:bodyPr/>
          <a:lstStyle/>
          <a:p>
            <a:r>
              <a:rPr lang="hr-HR" dirty="0">
                <a:solidFill>
                  <a:schemeClr val="tx2">
                    <a:lumMod val="75000"/>
                  </a:schemeClr>
                </a:solidFill>
              </a:rPr>
              <a:t>Sviđa mi se što imamo više učiteljica</a:t>
            </a:r>
          </a:p>
          <a:p>
            <a:r>
              <a:rPr lang="hr-HR" i="1" dirty="0"/>
              <a:t>Zanimljivo mi je  mijenjati </a:t>
            </a:r>
            <a:r>
              <a:rPr lang="hr-HR" i="1" dirty="0" smtClean="0"/>
              <a:t>učionice</a:t>
            </a:r>
          </a:p>
          <a:p>
            <a:endParaRPr lang="hr-HR" i="1" dirty="0" smtClean="0"/>
          </a:p>
          <a:p>
            <a:endParaRPr lang="hr-HR" i="1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graphicFrame>
        <p:nvGraphicFramePr>
          <p:cNvPr id="5" name="Grafikon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095787"/>
              </p:ext>
            </p:extLst>
          </p:nvPr>
        </p:nvGraphicFramePr>
        <p:xfrm>
          <a:off x="1691680" y="2057400"/>
          <a:ext cx="5166320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8924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U </a:t>
            </a:r>
            <a:r>
              <a:rPr lang="hr-HR" dirty="0" smtClean="0"/>
              <a:t>Istraživanju </a:t>
            </a:r>
            <a:r>
              <a:rPr lang="hr-HR" dirty="0"/>
              <a:t>Timskog rada u nastavi u Osnovnoj školi Frana Krste Frankopana, Brod na </a:t>
            </a:r>
            <a:r>
              <a:rPr lang="hr-HR" dirty="0" smtClean="0"/>
              <a:t>Kupi, u školskoj godini </a:t>
            </a:r>
            <a:r>
              <a:rPr lang="hr-HR" dirty="0"/>
              <a:t>2015./2016</a:t>
            </a:r>
            <a:r>
              <a:rPr lang="hr-HR" dirty="0" smtClean="0"/>
              <a:t>., sudjelovalo je :</a:t>
            </a:r>
          </a:p>
          <a:p>
            <a:pPr marL="0" indent="0">
              <a:buNone/>
            </a:pPr>
            <a:endParaRPr lang="hr-HR" dirty="0" smtClean="0"/>
          </a:p>
          <a:p>
            <a:pPr algn="ctr">
              <a:buFont typeface="Wingdings" panose="05000000000000000000" pitchFamily="2" charset="2"/>
              <a:buChar char="ü"/>
            </a:pPr>
            <a:r>
              <a:rPr lang="hr-HR" dirty="0" smtClean="0"/>
              <a:t>Učenici : 12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hr-HR" dirty="0" smtClean="0"/>
              <a:t>Učitelji : 3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hr-HR" dirty="0" smtClean="0"/>
              <a:t>Roditelji : 5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07820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70C0"/>
                </a:solidFill>
              </a:rPr>
              <a:t>Zaključci - učenici</a:t>
            </a:r>
            <a:endParaRPr lang="hr-HR" dirty="0">
              <a:solidFill>
                <a:srgbClr val="0070C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dirty="0" smtClean="0">
                <a:solidFill>
                  <a:srgbClr val="C00000"/>
                </a:solidFill>
              </a:rPr>
              <a:t>Svih 12 ispitanih učenika biralo je najviše potvrdne odgovore iz svih ponuđenih tvrdnji, na temelju čega se može zaključiti da su učenici jako zadovoljni radom u TN.</a:t>
            </a:r>
          </a:p>
          <a:p>
            <a:endParaRPr lang="hr-HR" sz="2200" dirty="0" smtClean="0"/>
          </a:p>
          <a:p>
            <a:r>
              <a:rPr lang="hr-HR" sz="2000" dirty="0" smtClean="0"/>
              <a:t>Samo 4 učenika odgovaraju – </a:t>
            </a:r>
            <a:r>
              <a:rPr lang="hr-HR" sz="2000" i="1" dirty="0" smtClean="0"/>
              <a:t>ne znam </a:t>
            </a:r>
            <a:r>
              <a:rPr lang="hr-HR" sz="2000" dirty="0" smtClean="0"/>
              <a:t>na pitanje o tome da li im timski rad osigurava </a:t>
            </a:r>
            <a:r>
              <a:rPr lang="hr-HR" sz="2000" i="1" dirty="0" smtClean="0"/>
              <a:t>bolji uspjeh</a:t>
            </a:r>
          </a:p>
          <a:p>
            <a:r>
              <a:rPr lang="hr-HR" sz="1800" dirty="0" smtClean="0"/>
              <a:t>3 učenika nisu sigurna u tvrdnju da učiteljica ima više vremena za pojasniti kada im nešto nije jasno</a:t>
            </a:r>
          </a:p>
          <a:p>
            <a:pPr marL="0" indent="0">
              <a:buNone/>
            </a:pPr>
            <a:endParaRPr lang="hr-HR" sz="1800" dirty="0" smtClean="0"/>
          </a:p>
          <a:p>
            <a:r>
              <a:rPr lang="hr-HR" sz="1400" dirty="0" smtClean="0"/>
              <a:t>Samo po jedan ispitanik odlučuje se za odgovor NE u slijedećim pitanjima:</a:t>
            </a:r>
          </a:p>
          <a:p>
            <a:pPr lvl="1"/>
            <a:r>
              <a:rPr lang="hr-HR" sz="1300" dirty="0" smtClean="0">
                <a:solidFill>
                  <a:srgbClr val="002060"/>
                </a:solidFill>
              </a:rPr>
              <a:t>o zanimljivosti TN, </a:t>
            </a:r>
          </a:p>
          <a:p>
            <a:pPr lvl="1"/>
            <a:r>
              <a:rPr lang="hr-HR" sz="1300" dirty="0" smtClean="0">
                <a:solidFill>
                  <a:srgbClr val="002060"/>
                </a:solidFill>
              </a:rPr>
              <a:t>više sam aktivan u TN</a:t>
            </a:r>
          </a:p>
          <a:p>
            <a:pPr lvl="1"/>
            <a:r>
              <a:rPr lang="hr-HR" sz="1300" dirty="0" smtClean="0">
                <a:solidFill>
                  <a:srgbClr val="002060"/>
                </a:solidFill>
              </a:rPr>
              <a:t>lakše savladavam gradivo</a:t>
            </a:r>
          </a:p>
          <a:p>
            <a:pPr lvl="1"/>
            <a:r>
              <a:rPr lang="hr-HR" sz="1300" dirty="0" smtClean="0">
                <a:solidFill>
                  <a:srgbClr val="002060"/>
                </a:solidFill>
              </a:rPr>
              <a:t>lakša je domaća zadaća</a:t>
            </a:r>
          </a:p>
        </p:txBody>
      </p:sp>
    </p:spTree>
    <p:extLst>
      <p:ext uri="{BB962C8B-B14F-4D97-AF65-F5344CB8AC3E}">
        <p14:creationId xmlns:p14="http://schemas.microsoft.com/office/powerpoint/2010/main" val="912197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sz="4800" dirty="0" smtClean="0">
              <a:latin typeface="Freestyle Script" panose="030804020302050B0404" pitchFamily="66" charset="0"/>
            </a:endParaRPr>
          </a:p>
          <a:p>
            <a:pPr marL="0" indent="0" algn="ctr">
              <a:buNone/>
            </a:pPr>
            <a:r>
              <a:rPr lang="hr-HR" sz="4800" dirty="0" smtClean="0">
                <a:solidFill>
                  <a:srgbClr val="C00000"/>
                </a:solidFill>
                <a:latin typeface="Freestyle Script" panose="030804020302050B0404" pitchFamily="66" charset="0"/>
              </a:rPr>
              <a:t>Roditelji</a:t>
            </a:r>
            <a:endParaRPr lang="hr-HR" sz="4800" dirty="0">
              <a:solidFill>
                <a:srgbClr val="C00000"/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4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hr-HR" dirty="0"/>
              <a:t>Moje dijete je aktivnije u pripremi za školu</a:t>
            </a:r>
            <a:br>
              <a:rPr lang="hr-HR" dirty="0"/>
            </a:b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7293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2204864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>
                <a:solidFill>
                  <a:schemeClr val="tx1"/>
                </a:solidFill>
              </a:rPr>
              <a:t>Moje </a:t>
            </a:r>
            <a:r>
              <a:rPr lang="hr-HR" sz="2000" dirty="0">
                <a:solidFill>
                  <a:schemeClr val="tx1"/>
                </a:solidFill>
              </a:rPr>
              <a:t>dijete postiže bolji </a:t>
            </a:r>
            <a:r>
              <a:rPr lang="hr-HR" sz="2000" dirty="0" smtClean="0">
                <a:solidFill>
                  <a:schemeClr val="tx1"/>
                </a:solidFill>
              </a:rPr>
              <a:t>uspjeh</a:t>
            </a:r>
            <a:br>
              <a:rPr lang="hr-HR" sz="2000" dirty="0" smtClean="0">
                <a:solidFill>
                  <a:schemeClr val="tx1"/>
                </a:solidFill>
              </a:rPr>
            </a:br>
            <a:r>
              <a:rPr lang="hr-HR" sz="2000" dirty="0" smtClean="0">
                <a:solidFill>
                  <a:schemeClr val="tx1"/>
                </a:solidFill>
              </a:rPr>
              <a:t>Moje dijete je motiviranije</a:t>
            </a:r>
            <a:br>
              <a:rPr lang="hr-HR" sz="2000" dirty="0" smtClean="0">
                <a:solidFill>
                  <a:schemeClr val="tx1"/>
                </a:solidFill>
              </a:rPr>
            </a:br>
            <a:r>
              <a:rPr lang="hr-HR" sz="2000" dirty="0" smtClean="0">
                <a:solidFill>
                  <a:schemeClr val="tx1"/>
                </a:solidFill>
              </a:rPr>
              <a:t>Moje dijete ima više </a:t>
            </a:r>
            <a:r>
              <a:rPr lang="hr-HR" sz="2000" dirty="0" err="1" smtClean="0">
                <a:solidFill>
                  <a:schemeClr val="tx1"/>
                </a:solidFill>
              </a:rPr>
              <a:t>sampouzdanja</a:t>
            </a:r>
            <a:r>
              <a:rPr lang="hr-HR" sz="2000" dirty="0" smtClean="0">
                <a:solidFill>
                  <a:schemeClr val="tx1"/>
                </a:solidFill>
              </a:rPr>
              <a:t/>
            </a:r>
            <a:br>
              <a:rPr lang="hr-HR" sz="2000" dirty="0" smtClean="0">
                <a:solidFill>
                  <a:schemeClr val="tx1"/>
                </a:solidFill>
              </a:rPr>
            </a:br>
            <a:r>
              <a:rPr lang="hr-HR" sz="2000" i="1" dirty="0">
                <a:solidFill>
                  <a:schemeClr val="tx1"/>
                </a:solidFill>
              </a:rPr>
              <a:t>TN rasterećuje moje dijete od školskih sadržaja više u odnosu na rad u </a:t>
            </a:r>
            <a:r>
              <a:rPr lang="hr-HR" sz="2000" i="1" dirty="0" smtClean="0">
                <a:solidFill>
                  <a:schemeClr val="tx1"/>
                </a:solidFill>
              </a:rPr>
              <a:t>kombinaciji</a:t>
            </a:r>
            <a:br>
              <a:rPr lang="hr-HR" sz="2000" i="1" dirty="0" smtClean="0">
                <a:solidFill>
                  <a:schemeClr val="tx1"/>
                </a:solidFill>
              </a:rPr>
            </a:br>
            <a:r>
              <a:rPr lang="hr-HR" sz="2000" i="1" dirty="0">
                <a:solidFill>
                  <a:schemeClr val="tx1"/>
                </a:solidFill>
              </a:rPr>
              <a:t>Komunikacija sa učiteljima olakšava mi shvaćanje odgovornosti učitelja</a:t>
            </a:r>
            <a:r>
              <a:rPr lang="hr-HR" sz="2700" i="1" dirty="0" smtClean="0">
                <a:solidFill>
                  <a:schemeClr val="tx1"/>
                </a:solidFill>
              </a:rPr>
              <a:t/>
            </a:r>
            <a:br>
              <a:rPr lang="hr-HR" sz="2700" i="1" dirty="0" smtClean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/>
            </a:r>
            <a:br>
              <a:rPr lang="hr-HR" dirty="0">
                <a:solidFill>
                  <a:schemeClr val="tx1"/>
                </a:solidFill>
              </a:rPr>
            </a:br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2623326"/>
              </p:ext>
            </p:extLst>
          </p:nvPr>
        </p:nvGraphicFramePr>
        <p:xfrm>
          <a:off x="2051720" y="2564904"/>
          <a:ext cx="6466111" cy="3174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3454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Učiteljice jasnije učenicima pojašnjavaju gradivo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4278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534400" cy="758952"/>
          </a:xfrm>
        </p:spPr>
        <p:txBody>
          <a:bodyPr>
            <a:noAutofit/>
          </a:bodyPr>
          <a:lstStyle/>
          <a:p>
            <a:pPr algn="l"/>
            <a:r>
              <a:rPr lang="hr-HR" sz="2800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Učiteljice se više posvećuju svakom djetetu</a:t>
            </a:r>
            <a:br>
              <a:rPr lang="hr-HR" sz="2800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hr-HR" sz="2800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Djeci će biti lakši prijelaz u predmetnu nastavu</a:t>
            </a:r>
            <a:r>
              <a:rPr lang="hr-HR" sz="2800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hr-HR" sz="2800" dirty="0" smtClean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hr-HR" sz="2800" dirty="0">
              <a:solidFill>
                <a:srgbClr val="C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2726039"/>
              </p:ext>
            </p:extLst>
          </p:nvPr>
        </p:nvGraphicFramePr>
        <p:xfrm>
          <a:off x="539551" y="1916831"/>
          <a:ext cx="8266311" cy="418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4987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i="1" dirty="0"/>
              <a:t>Različiti stilovi učitelja utječu na socijalni razvoj mog </a:t>
            </a:r>
            <a:r>
              <a:rPr lang="hr-HR" i="1" dirty="0" smtClean="0"/>
              <a:t>djeteta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072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534400" cy="758952"/>
          </a:xfrm>
        </p:spPr>
        <p:txBody>
          <a:bodyPr>
            <a:noAutofit/>
          </a:bodyPr>
          <a:lstStyle/>
          <a:p>
            <a:r>
              <a:rPr lang="hr-HR" sz="1600" i="1" dirty="0"/>
              <a:t>TN omogućuje mi kontakt sa svakim učiteljem radi čega imam bolji uvid u trud, mogućnosti i sposobnosti mog djeteta</a:t>
            </a:r>
            <a:br>
              <a:rPr lang="hr-HR" sz="1600" i="1" dirty="0"/>
            </a:br>
            <a:r>
              <a:rPr lang="hr-HR" sz="1600" i="1" dirty="0"/>
              <a:t/>
            </a:r>
            <a:br>
              <a:rPr lang="hr-HR" sz="1600" i="1" dirty="0"/>
            </a:br>
            <a:r>
              <a:rPr lang="hr-HR" sz="1600" i="1" dirty="0"/>
              <a:t>Mislim da se zadaća zadaje  uravnoteženo (optimalno obzirom na obujam gradiva kroz tjedan</a:t>
            </a:r>
            <a:r>
              <a:rPr lang="hr-HR" sz="1600" i="1" dirty="0" smtClean="0"/>
              <a:t>)*</a:t>
            </a:r>
            <a:br>
              <a:rPr lang="hr-HR" sz="1600" i="1" dirty="0" smtClean="0"/>
            </a:br>
            <a:r>
              <a:rPr lang="hr-HR" sz="1600" i="1" dirty="0"/>
              <a:t>Komunikacija sa učiteljima olakšava mi shvaćanje obveza mog djeteta </a:t>
            </a:r>
            <a:endParaRPr lang="hr-HR" sz="16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2427244"/>
              </p:ext>
            </p:extLst>
          </p:nvPr>
        </p:nvGraphicFramePr>
        <p:xfrm>
          <a:off x="1043607" y="2708919"/>
          <a:ext cx="7762255" cy="3390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27941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75000"/>
                  </a:schemeClr>
                </a:solidFill>
              </a:rPr>
              <a:t>Zaključci - roditelji</a:t>
            </a:r>
            <a:endParaRPr lang="hr-H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4758280"/>
          </a:xfrm>
        </p:spPr>
        <p:txBody>
          <a:bodyPr>
            <a:normAutofit/>
          </a:bodyPr>
          <a:lstStyle/>
          <a:p>
            <a:r>
              <a:rPr lang="hr-HR" sz="2000" dirty="0" smtClean="0"/>
              <a:t>U većini svih pitanja odabran je potvrdan odgovor roditelja</a:t>
            </a:r>
          </a:p>
          <a:p>
            <a:pPr marL="0" indent="0">
              <a:buNone/>
            </a:pPr>
            <a:endParaRPr lang="hr-HR" sz="2000" dirty="0" smtClean="0"/>
          </a:p>
          <a:p>
            <a:r>
              <a:rPr lang="hr-HR" sz="2000" dirty="0" smtClean="0"/>
              <a:t>Samo 2 roditelja biraju odgovor – NE i to jedan u pitanju koje govori o tome da li je dijete  aktivnije u TN, a drugi na pitanje o utjecaju TN na socijalni razvoj djeteta</a:t>
            </a:r>
          </a:p>
          <a:p>
            <a:endParaRPr lang="hr-HR" sz="2000" dirty="0" smtClean="0"/>
          </a:p>
          <a:p>
            <a:r>
              <a:rPr lang="hr-HR" sz="2000" dirty="0" smtClean="0"/>
              <a:t>Odgovora NE ZNAM bilo je naviše u pitanjima o tome koliko će ovaj oblik nastave pomoći djeci na prijelazu iz razredne na predmetnu nastavu  te na tvrdnju da se učiteljice više posvećuju svakom djetetu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Općenito roditelji su zadovoljni radom TN. Na kraju upitnika  dodali  su i par komentara, koji pohvaljuju ovaj rad i smatraju ga </a:t>
            </a:r>
            <a:r>
              <a:rPr lang="hr-HR" sz="2000" smtClean="0">
                <a:solidFill>
                  <a:schemeClr val="accent6">
                    <a:lumMod val="75000"/>
                  </a:schemeClr>
                </a:solidFill>
              </a:rPr>
              <a:t>uspješnim.</a:t>
            </a:r>
            <a:endParaRPr lang="hr-HR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532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800" dirty="0" smtClean="0">
                <a:latin typeface="Freestyle Script" panose="030804020302050B0404" pitchFamily="66" charset="0"/>
              </a:rPr>
              <a:t>UČITELJI</a:t>
            </a:r>
          </a:p>
          <a:p>
            <a:pPr marL="0" indent="0" algn="ctr">
              <a:buNone/>
            </a:pPr>
            <a:r>
              <a:rPr lang="hr-HR" sz="4800" dirty="0" err="1" smtClean="0">
                <a:latin typeface="Freestyle Script" panose="030804020302050B0404" pitchFamily="66" charset="0"/>
              </a:rPr>
              <a:t>Oš</a:t>
            </a:r>
            <a:r>
              <a:rPr lang="hr-HR" sz="4800" dirty="0" smtClean="0">
                <a:latin typeface="Freestyle Script" panose="030804020302050B0404" pitchFamily="66" charset="0"/>
              </a:rPr>
              <a:t> Frana Krste Frankopana, Brod na Kupi</a:t>
            </a:r>
            <a:endParaRPr lang="hr-HR" sz="4800" dirty="0"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25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2420888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hr-HR" sz="1800" dirty="0" smtClean="0">
                <a:solidFill>
                  <a:srgbClr val="002060"/>
                </a:solidFill>
              </a:rPr>
              <a:t>1. Timska nastava je dinamična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2. Kvalitetnija je provedba </a:t>
            </a:r>
            <a:r>
              <a:rPr lang="hr-HR" sz="1800" dirty="0" err="1" smtClean="0">
                <a:solidFill>
                  <a:srgbClr val="002060"/>
                </a:solidFill>
              </a:rPr>
              <a:t>obr</a:t>
            </a:r>
            <a:r>
              <a:rPr lang="hr-HR" sz="1800" dirty="0" smtClean="0">
                <a:solidFill>
                  <a:srgbClr val="002060"/>
                </a:solidFill>
              </a:rPr>
              <a:t>. Predmeta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3.TN omogućuje mi kvalitetnije upoznavanje predmeta kojeg predajem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4. TN daje mi više kreativnog prostora za pronalaženje novih načina rada s učenicima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5. Učenici su aktivniji na nastavi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6. Učenici postižu bolji uspjeh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7. Učenici su motiviraniji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8. Učenici više razvijaju samopouzdanje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9. U zasebnim razrednim odjelima uč. Bolje savladavaju gradivo (MA, HJ, PR i EJ)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10. Imam više vremena za obradu i utvrđivanje nastavnih jedinica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11. U TN imam više vremena za posvetiti se svakom učeniku</a:t>
            </a:r>
            <a:br>
              <a:rPr lang="hr-HR" sz="1800" dirty="0" smtClean="0">
                <a:solidFill>
                  <a:srgbClr val="002060"/>
                </a:solidFill>
              </a:rPr>
            </a:br>
            <a:r>
              <a:rPr lang="hr-HR" sz="1800" dirty="0" smtClean="0">
                <a:solidFill>
                  <a:srgbClr val="002060"/>
                </a:solidFill>
              </a:rPr>
              <a:t>12. Ostvaruje se uža suradnja sa drugim učiteljima</a:t>
            </a:r>
            <a:endParaRPr lang="hr-HR" sz="1800" dirty="0">
              <a:solidFill>
                <a:srgbClr val="00206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8389827"/>
              </p:ext>
            </p:extLst>
          </p:nvPr>
        </p:nvGraphicFramePr>
        <p:xfrm>
          <a:off x="2987824" y="3501008"/>
          <a:ext cx="5853336" cy="2653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2992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hr-HR" sz="2800" dirty="0">
                <a:solidFill>
                  <a:srgbClr val="00B050"/>
                </a:solidFill>
              </a:rPr>
              <a:t>Domaća zadaća zadaje se iz svih predmeta u skladu sa obujmom </a:t>
            </a:r>
            <a:r>
              <a:rPr lang="hr-HR" sz="2800" dirty="0" smtClean="0">
                <a:solidFill>
                  <a:srgbClr val="00B050"/>
                </a:solidFill>
              </a:rPr>
              <a:t>gradiva </a:t>
            </a:r>
            <a:endParaRPr lang="hr-HR" sz="2800" dirty="0">
              <a:solidFill>
                <a:srgbClr val="00B05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42783488"/>
              </p:ext>
            </p:extLst>
          </p:nvPr>
        </p:nvGraphicFramePr>
        <p:xfrm>
          <a:off x="467543" y="1700807"/>
          <a:ext cx="8338319" cy="4398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228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>
                <a:solidFill>
                  <a:srgbClr val="C00000"/>
                </a:solidFill>
                <a:latin typeface="Berlin Sans FB" panose="020E0602020502020306" pitchFamily="34" charset="0"/>
              </a:rPr>
              <a:t>Bolje razumijem pojedinog učenika obzirom na ostvarenu suradnju s roditeljima 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6804435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114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34400" cy="758952"/>
          </a:xfrm>
        </p:spPr>
        <p:txBody>
          <a:bodyPr>
            <a:noAutofit/>
          </a:bodyPr>
          <a:lstStyle/>
          <a:p>
            <a:pPr algn="l"/>
            <a:r>
              <a:rPr lang="hr-HR" sz="2400" dirty="0">
                <a:solidFill>
                  <a:srgbClr val="002060"/>
                </a:solidFill>
              </a:rPr>
              <a:t>Razvijaju se učiteljske kompetencije obzirom na Timsko djelovanje (stručno-predmetne, organizacijske, međuljudske, </a:t>
            </a:r>
            <a:r>
              <a:rPr lang="hr-HR" sz="2400" dirty="0" err="1">
                <a:solidFill>
                  <a:srgbClr val="002060"/>
                </a:solidFill>
              </a:rPr>
              <a:t>prosocijalne</a:t>
            </a:r>
            <a:r>
              <a:rPr lang="hr-HR" sz="2400" dirty="0">
                <a:solidFill>
                  <a:srgbClr val="002060"/>
                </a:solidFill>
              </a:rPr>
              <a:t>)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90736726"/>
              </p:ext>
            </p:extLst>
          </p:nvPr>
        </p:nvGraphicFramePr>
        <p:xfrm>
          <a:off x="1115616" y="1988840"/>
          <a:ext cx="7571184" cy="37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552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B050"/>
                </a:solidFill>
              </a:rPr>
              <a:t>Zaključci - učitelji </a:t>
            </a:r>
            <a:endParaRPr lang="hr-HR" dirty="0">
              <a:solidFill>
                <a:srgbClr val="00B05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>
                <a:solidFill>
                  <a:srgbClr val="C00000"/>
                </a:solidFill>
              </a:rPr>
              <a:t>Na prvih 13. pitanja i </a:t>
            </a:r>
            <a:r>
              <a:rPr lang="hr-HR" sz="2400" dirty="0" smtClean="0">
                <a:solidFill>
                  <a:srgbClr val="C00000"/>
                </a:solidFill>
              </a:rPr>
              <a:t>na 16</a:t>
            </a:r>
            <a:r>
              <a:rPr lang="hr-HR" sz="2400" dirty="0" smtClean="0">
                <a:solidFill>
                  <a:srgbClr val="C00000"/>
                </a:solidFill>
              </a:rPr>
              <a:t>. sve tri učiteljice biraju potvrdan odgovor.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rgbClr val="C00000"/>
                </a:solidFill>
              </a:rPr>
              <a:t>Dade se zaključiti da su učiteljice na svim poljima izuzetno zadovoljne radom i kvalitetom rada TN.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sz="2400" dirty="0" smtClean="0"/>
              <a:t>2 Učiteljice nisu sigurne u usklađenost zadavanja domaćih zadaća.</a:t>
            </a:r>
          </a:p>
          <a:p>
            <a:r>
              <a:rPr lang="hr-HR" sz="2400" dirty="0" smtClean="0"/>
              <a:t>Samo jedna učiteljica nije sigurna da li Timski rad i uža suradnja s roditeljima osigurava bolje razumijevanje učenika njegovih interesa truda i zalaganja.</a:t>
            </a:r>
          </a:p>
        </p:txBody>
      </p:sp>
    </p:spTree>
    <p:extLst>
      <p:ext uri="{BB962C8B-B14F-4D97-AF65-F5344CB8AC3E}">
        <p14:creationId xmlns:p14="http://schemas.microsoft.com/office/powerpoint/2010/main" val="3892527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dirty="0" smtClean="0">
                <a:solidFill>
                  <a:srgbClr val="0070C0"/>
                </a:solidFill>
                <a:latin typeface="Freestyle Script" panose="030804020302050B0404" pitchFamily="66" charset="0"/>
              </a:rPr>
              <a:t>Učenici</a:t>
            </a:r>
          </a:p>
          <a:p>
            <a:pPr marL="0" indent="0" algn="ctr">
              <a:buNone/>
            </a:pPr>
            <a:r>
              <a:rPr lang="hr-HR" sz="4400" dirty="0" err="1" smtClean="0">
                <a:solidFill>
                  <a:srgbClr val="0070C0"/>
                </a:solidFill>
                <a:latin typeface="Freestyle Script" panose="030804020302050B0404" pitchFamily="66" charset="0"/>
              </a:rPr>
              <a:t>Oš</a:t>
            </a:r>
            <a:r>
              <a:rPr lang="hr-HR" sz="4400" dirty="0" smtClean="0">
                <a:solidFill>
                  <a:srgbClr val="0070C0"/>
                </a:solidFill>
                <a:latin typeface="Freestyle Script" panose="030804020302050B0404" pitchFamily="66" charset="0"/>
              </a:rPr>
              <a:t> </a:t>
            </a:r>
            <a:r>
              <a:rPr lang="hr-HR" sz="4400" dirty="0" err="1" smtClean="0">
                <a:solidFill>
                  <a:srgbClr val="0070C0"/>
                </a:solidFill>
                <a:latin typeface="Freestyle Script" panose="030804020302050B0404" pitchFamily="66" charset="0"/>
              </a:rPr>
              <a:t>frana</a:t>
            </a:r>
            <a:r>
              <a:rPr lang="hr-HR" sz="4400" dirty="0" smtClean="0">
                <a:solidFill>
                  <a:srgbClr val="0070C0"/>
                </a:solidFill>
                <a:latin typeface="Freestyle Script" panose="030804020302050B0404" pitchFamily="66" charset="0"/>
              </a:rPr>
              <a:t> krste Frankopana, Brod na Kupi</a:t>
            </a:r>
            <a:endParaRPr lang="hr-HR" sz="4400" dirty="0">
              <a:solidFill>
                <a:srgbClr val="0070C0"/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44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đanski">
  <a:themeElements>
    <a:clrScheme name="Građan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Građan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rađan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416</TotalTime>
  <Words>544</Words>
  <Application>Microsoft Office PowerPoint</Application>
  <PresentationFormat>Prikaz na zaslonu (4:3)</PresentationFormat>
  <Paragraphs>63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28</vt:i4>
      </vt:variant>
    </vt:vector>
  </HeadingPairs>
  <TitlesOfParts>
    <vt:vector size="29" baseType="lpstr">
      <vt:lpstr>Građanski</vt:lpstr>
      <vt:lpstr>Istraživanje Timskog rada u nastavi u Osnovnoj školi Frana Krste Frankopana, Brod na Kupi</vt:lpstr>
      <vt:lpstr>UVOD</vt:lpstr>
      <vt:lpstr>PowerPointova prezentacija</vt:lpstr>
      <vt:lpstr>1. Timska nastava je dinamična 2. Kvalitetnija je provedba obr. Predmeta 3.TN omogućuje mi kvalitetnije upoznavanje predmeta kojeg predajem 4. TN daje mi više kreativnog prostora za pronalaženje novih načina rada s učenicima 5. Učenici su aktivniji na nastavi 6. Učenici postižu bolji uspjeh 7. Učenici su motiviraniji 8. Učenici više razvijaju samopouzdanje 9. U zasebnim razrednim odjelima uč. Bolje savladavaju gradivo (MA, HJ, PR i EJ) 10. Imam više vremena za obradu i utvrđivanje nastavnih jedinica 11. U TN imam više vremena za posvetiti se svakom učeniku 12. Ostvaruje se uža suradnja sa drugim učiteljima</vt:lpstr>
      <vt:lpstr>Domaća zadaća zadaje se iz svih predmeta u skladu sa obujmom gradiva </vt:lpstr>
      <vt:lpstr>Bolje razumijem pojedinog učenika obzirom na ostvarenu suradnju s roditeljima </vt:lpstr>
      <vt:lpstr>Razvijaju se učiteljske kompetencije obzirom na Timsko djelovanje (stručno-predmetne, organizacijske, međuljudske, prosocijalne)</vt:lpstr>
      <vt:lpstr>Zaključci - učitelji </vt:lpstr>
      <vt:lpstr>PowerPointova prezentacija</vt:lpstr>
      <vt:lpstr>Timska nastava mi je zanimljiva</vt:lpstr>
      <vt:lpstr>Više sam aktivan kad smo sami u razredu</vt:lpstr>
      <vt:lpstr>Lakše savladavam školske zadatke , jer ih bolje razumijem</vt:lpstr>
      <vt:lpstr>Imam bolji uspjeh</vt:lpstr>
      <vt:lpstr>Hrvatski jezik, matematiku i prirodu i društvo bolje razumijem jer učiteljica sve pojasni</vt:lpstr>
      <vt:lpstr>Kada mi nešto nije jasno učiteljica ima više vremena da mi pojasni</vt:lpstr>
      <vt:lpstr>Učiteljica mi uvijek nakon ispitivanja objasni što još moram naučiti</vt:lpstr>
      <vt:lpstr>Na nastavi imamo različite aktivnosti (crtanje, plakate, grupni rad, radionice)</vt:lpstr>
      <vt:lpstr>Domaća zadaća m je lakša i razumljivija</vt:lpstr>
      <vt:lpstr>PowerPointova prezentacija</vt:lpstr>
      <vt:lpstr>Zaključci - učenici</vt:lpstr>
      <vt:lpstr>PowerPointova prezentacija</vt:lpstr>
      <vt:lpstr>Moje dijete je aktivnije u pripremi za školu </vt:lpstr>
      <vt:lpstr>  Moje dijete postiže bolji uspjeh Moje dijete je motiviranije Moje dijete ima više sampouzdanja TN rasterećuje moje dijete od školskih sadržaja više u odnosu na rad u kombinaciji Komunikacija sa učiteljima olakšava mi shvaćanje odgovornosti učitelja  </vt:lpstr>
      <vt:lpstr>Učiteljice jasnije učenicima pojašnjavaju gradivo</vt:lpstr>
      <vt:lpstr>Učiteljice se više posvećuju svakom djetetu Djeci će biti lakši prijelaz u predmetnu nastavu </vt:lpstr>
      <vt:lpstr>Različiti stilovi učitelja utječu na socijalni razvoj mog djeteta</vt:lpstr>
      <vt:lpstr>TN omogućuje mi kontakt sa svakim učiteljem radi čega imam bolji uvid u trud, mogućnosti i sposobnosti mog djeteta  Mislim da se zadaća zadaje  uravnoteženo (optimalno obzirom na obujam gradiva kroz tjedan)* Komunikacija sa učiteljima olakšava mi shvaćanje obveza mog djeteta </vt:lpstr>
      <vt:lpstr>Zaključci - roditelji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Ingrid</dc:creator>
  <cp:lastModifiedBy>Ingrid</cp:lastModifiedBy>
  <cp:revision>60</cp:revision>
  <dcterms:created xsi:type="dcterms:W3CDTF">2016-03-29T08:50:19Z</dcterms:created>
  <dcterms:modified xsi:type="dcterms:W3CDTF">2016-05-31T06:40:45Z</dcterms:modified>
</cp:coreProperties>
</file>