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91" r:id="rId3"/>
    <p:sldId id="257" r:id="rId4"/>
    <p:sldId id="258" r:id="rId5"/>
    <p:sldId id="259" r:id="rId6"/>
    <p:sldId id="260" r:id="rId7"/>
    <p:sldId id="261" r:id="rId8"/>
    <p:sldId id="262" r:id="rId9"/>
    <p:sldId id="293" r:id="rId10"/>
    <p:sldId id="295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9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1D88"/>
    <a:srgbClr val="752417"/>
    <a:srgbClr val="340785"/>
    <a:srgbClr val="50612B"/>
    <a:srgbClr val="7F0D7F"/>
    <a:srgbClr val="3755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6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List1!$C$4:$C$6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List1!$D$4:$D$6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7464448"/>
        <c:axId val="161012480"/>
      </c:barChart>
      <c:catAx>
        <c:axId val="2074644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161012480"/>
        <c:crosses val="autoZero"/>
        <c:auto val="1"/>
        <c:lblAlgn val="ctr"/>
        <c:lblOffset val="100"/>
        <c:noMultiLvlLbl val="0"/>
      </c:catAx>
      <c:valAx>
        <c:axId val="1610124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2074644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List1!$J$9:$J$11</c:f>
              <c:strCache>
                <c:ptCount val="3"/>
                <c:pt idx="0">
                  <c:v>da</c:v>
                </c:pt>
                <c:pt idx="1">
                  <c:v>ne znam </c:v>
                </c:pt>
                <c:pt idx="2">
                  <c:v>ne </c:v>
                </c:pt>
              </c:strCache>
            </c:strRef>
          </c:cat>
          <c:val>
            <c:numRef>
              <c:f>List1!$K$9:$K$11</c:f>
              <c:numCache>
                <c:formatCode>General</c:formatCode>
                <c:ptCount val="3"/>
                <c:pt idx="0">
                  <c:v>9</c:v>
                </c:pt>
                <c:pt idx="1">
                  <c:v>6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715072"/>
        <c:axId val="207540160"/>
      </c:barChart>
      <c:catAx>
        <c:axId val="35715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207540160"/>
        <c:crosses val="autoZero"/>
        <c:auto val="1"/>
        <c:lblAlgn val="ctr"/>
        <c:lblOffset val="100"/>
        <c:noMultiLvlLbl val="0"/>
      </c:catAx>
      <c:valAx>
        <c:axId val="2075401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357150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List1!$I$9:$I$11</c:f>
              <c:strCache>
                <c:ptCount val="3"/>
                <c:pt idx="0">
                  <c:v>da</c:v>
                </c:pt>
                <c:pt idx="1">
                  <c:v>ne znam </c:v>
                </c:pt>
                <c:pt idx="2">
                  <c:v>ne </c:v>
                </c:pt>
              </c:strCache>
            </c:strRef>
          </c:cat>
          <c:val>
            <c:numRef>
              <c:f>List1!$J$9:$J$11</c:f>
              <c:numCache>
                <c:formatCode>General</c:formatCode>
                <c:ptCount val="3"/>
                <c:pt idx="0">
                  <c:v>10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7461888"/>
        <c:axId val="207540736"/>
      </c:barChart>
      <c:catAx>
        <c:axId val="2074618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207540736"/>
        <c:crosses val="autoZero"/>
        <c:auto val="1"/>
        <c:lblAlgn val="ctr"/>
        <c:lblOffset val="100"/>
        <c:noMultiLvlLbl val="0"/>
      </c:catAx>
      <c:valAx>
        <c:axId val="2075407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2074618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List1!$I$9:$I$11</c:f>
              <c:strCache>
                <c:ptCount val="3"/>
                <c:pt idx="0">
                  <c:v>da</c:v>
                </c:pt>
                <c:pt idx="1">
                  <c:v>ne znam </c:v>
                </c:pt>
                <c:pt idx="2">
                  <c:v>ne </c:v>
                </c:pt>
              </c:strCache>
            </c:strRef>
          </c:cat>
          <c:val>
            <c:numRef>
              <c:f>List1!$J$9:$J$11</c:f>
              <c:numCache>
                <c:formatCode>General</c:formatCode>
                <c:ptCount val="3"/>
                <c:pt idx="0">
                  <c:v>14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634880"/>
        <c:axId val="207543040"/>
      </c:barChart>
      <c:catAx>
        <c:axId val="128634880"/>
        <c:scaling>
          <c:orientation val="minMax"/>
        </c:scaling>
        <c:delete val="0"/>
        <c:axPos val="b"/>
        <c:majorTickMark val="out"/>
        <c:minorTickMark val="none"/>
        <c:tickLblPos val="nextTo"/>
        <c:crossAx val="207543040"/>
        <c:crosses val="autoZero"/>
        <c:auto val="1"/>
        <c:lblAlgn val="ctr"/>
        <c:lblOffset val="100"/>
        <c:noMultiLvlLbl val="0"/>
      </c:catAx>
      <c:valAx>
        <c:axId val="2075430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86348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sr-Latn-R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List1!$J$9:$J$11</c:f>
              <c:strCache>
                <c:ptCount val="3"/>
                <c:pt idx="0">
                  <c:v>da</c:v>
                </c:pt>
                <c:pt idx="1">
                  <c:v>ne znam </c:v>
                </c:pt>
                <c:pt idx="2">
                  <c:v>ne </c:v>
                </c:pt>
              </c:strCache>
            </c:strRef>
          </c:cat>
          <c:val>
            <c:numRef>
              <c:f>List1!$K$9:$K$11</c:f>
              <c:numCache>
                <c:formatCode>General</c:formatCode>
                <c:ptCount val="3"/>
                <c:pt idx="0">
                  <c:v>10</c:v>
                </c:pt>
                <c:pt idx="1">
                  <c:v>4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488960"/>
        <c:axId val="35259520"/>
      </c:barChart>
      <c:catAx>
        <c:axId val="128488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35259520"/>
        <c:crosses val="autoZero"/>
        <c:auto val="1"/>
        <c:lblAlgn val="ctr"/>
        <c:lblOffset val="100"/>
        <c:noMultiLvlLbl val="0"/>
      </c:catAx>
      <c:valAx>
        <c:axId val="352595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sr-Latn-RS"/>
          </a:p>
        </c:txPr>
        <c:crossAx val="1284889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'[Grafikon 5 u programu Microsoft PowerPoint]List1'!$I$9:$I$11</c:f>
              <c:strCache>
                <c:ptCount val="3"/>
                <c:pt idx="0">
                  <c:v>da</c:v>
                </c:pt>
                <c:pt idx="1">
                  <c:v>ne znam </c:v>
                </c:pt>
                <c:pt idx="2">
                  <c:v>ne </c:v>
                </c:pt>
              </c:strCache>
            </c:strRef>
          </c:cat>
          <c:val>
            <c:numRef>
              <c:f>'[Grafikon 5 u programu Microsoft PowerPoint]List1'!$J$9:$J$11</c:f>
              <c:numCache>
                <c:formatCode>General</c:formatCode>
                <c:ptCount val="3"/>
                <c:pt idx="0">
                  <c:v>8</c:v>
                </c:pt>
                <c:pt idx="1">
                  <c:v>6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487936"/>
        <c:axId val="35261824"/>
      </c:barChart>
      <c:catAx>
        <c:axId val="1284879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35261824"/>
        <c:crosses val="autoZero"/>
        <c:auto val="1"/>
        <c:lblAlgn val="ctr"/>
        <c:lblOffset val="100"/>
        <c:noMultiLvlLbl val="0"/>
      </c:catAx>
      <c:valAx>
        <c:axId val="352618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sr-Latn-RS"/>
          </a:p>
        </c:txPr>
        <c:crossAx val="1284879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'[Grafikon 2 u programu Microsoft PowerPoint]List1'!$I$9:$I$11</c:f>
              <c:strCache>
                <c:ptCount val="3"/>
                <c:pt idx="0">
                  <c:v>da</c:v>
                </c:pt>
                <c:pt idx="1">
                  <c:v>ne znam </c:v>
                </c:pt>
                <c:pt idx="2">
                  <c:v>ne </c:v>
                </c:pt>
              </c:strCache>
            </c:strRef>
          </c:cat>
          <c:val>
            <c:numRef>
              <c:f>'[Grafikon 2 u programu Microsoft PowerPoint]List1'!$J$9:$J$11</c:f>
              <c:numCache>
                <c:formatCode>General</c:formatCode>
                <c:ptCount val="3"/>
                <c:pt idx="0">
                  <c:v>9</c:v>
                </c:pt>
                <c:pt idx="1">
                  <c:v>2</c:v>
                </c:pt>
                <c:pt idx="2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4582656"/>
        <c:axId val="35264128"/>
      </c:barChart>
      <c:catAx>
        <c:axId val="2245826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35264128"/>
        <c:crosses val="autoZero"/>
        <c:auto val="1"/>
        <c:lblAlgn val="ctr"/>
        <c:lblOffset val="100"/>
        <c:noMultiLvlLbl val="0"/>
      </c:catAx>
      <c:valAx>
        <c:axId val="352641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45826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100"/>
      </a:pPr>
      <a:endParaRPr lang="sr-Latn-R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'[Grafikon 3 u programu Microsoft PowerPoint]List1'!$I$9:$I$11</c:f>
              <c:strCache>
                <c:ptCount val="3"/>
                <c:pt idx="0">
                  <c:v>da</c:v>
                </c:pt>
                <c:pt idx="1">
                  <c:v>ne znam </c:v>
                </c:pt>
                <c:pt idx="2">
                  <c:v>ne </c:v>
                </c:pt>
              </c:strCache>
            </c:strRef>
          </c:cat>
          <c:val>
            <c:numRef>
              <c:f>'[Grafikon 3 u programu Microsoft PowerPoint]List1'!$J$9:$J$11</c:f>
              <c:numCache>
                <c:formatCode>General</c:formatCode>
                <c:ptCount val="3"/>
                <c:pt idx="0">
                  <c:v>5</c:v>
                </c:pt>
                <c:pt idx="1">
                  <c:v>2</c:v>
                </c:pt>
                <c:pt idx="2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636416"/>
        <c:axId val="166166528"/>
      </c:barChart>
      <c:catAx>
        <c:axId val="1286364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166166528"/>
        <c:crosses val="autoZero"/>
        <c:auto val="1"/>
        <c:lblAlgn val="ctr"/>
        <c:lblOffset val="100"/>
        <c:noMultiLvlLbl val="0"/>
      </c:catAx>
      <c:valAx>
        <c:axId val="1661665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sr-Latn-RS"/>
          </a:p>
        </c:txPr>
        <c:crossAx val="12863641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List1!$J$9:$J$11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List1!$K$9:$K$11</c:f>
              <c:numCache>
                <c:formatCode>General</c:formatCode>
                <c:ptCount val="3"/>
                <c:pt idx="0">
                  <c:v>1</c:v>
                </c:pt>
                <c:pt idx="1">
                  <c:v>5</c:v>
                </c:pt>
                <c:pt idx="2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7465984"/>
        <c:axId val="166169984"/>
      </c:barChart>
      <c:catAx>
        <c:axId val="2074659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166169984"/>
        <c:crosses val="autoZero"/>
        <c:auto val="1"/>
        <c:lblAlgn val="ctr"/>
        <c:lblOffset val="100"/>
        <c:noMultiLvlLbl val="0"/>
      </c:catAx>
      <c:valAx>
        <c:axId val="1661699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sr-Latn-RS"/>
          </a:p>
        </c:txPr>
        <c:crossAx val="2074659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List1!$J$9:$J$11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List1!$K$9:$K$11</c:f>
              <c:numCache>
                <c:formatCode>General</c:formatCode>
                <c:ptCount val="3"/>
                <c:pt idx="0">
                  <c:v>2</c:v>
                </c:pt>
                <c:pt idx="1">
                  <c:v>5</c:v>
                </c:pt>
                <c:pt idx="2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774144"/>
        <c:axId val="166172288"/>
      </c:barChart>
      <c:catAx>
        <c:axId val="1287741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166172288"/>
        <c:crosses val="autoZero"/>
        <c:auto val="1"/>
        <c:lblAlgn val="ctr"/>
        <c:lblOffset val="100"/>
        <c:noMultiLvlLbl val="0"/>
      </c:catAx>
      <c:valAx>
        <c:axId val="1661722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87741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100"/>
      </a:pPr>
      <a:endParaRPr lang="sr-Latn-R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List1!$J$9:$J$11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List1!$K$9:$K$11</c:f>
              <c:numCache>
                <c:formatCode>General</c:formatCode>
                <c:ptCount val="3"/>
                <c:pt idx="0">
                  <c:v>2</c:v>
                </c:pt>
                <c:pt idx="1">
                  <c:v>5</c:v>
                </c:pt>
                <c:pt idx="2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847872"/>
        <c:axId val="207716352"/>
      </c:barChart>
      <c:catAx>
        <c:axId val="1288478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207716352"/>
        <c:crosses val="autoZero"/>
        <c:auto val="1"/>
        <c:lblAlgn val="ctr"/>
        <c:lblOffset val="100"/>
        <c:noMultiLvlLbl val="0"/>
      </c:catAx>
      <c:valAx>
        <c:axId val="2077163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1288478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List1!$C$4:$C$6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List1!$D$4:$D$6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6440448"/>
        <c:axId val="207512128"/>
      </c:barChart>
      <c:catAx>
        <c:axId val="1264404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sr-Latn-RS"/>
          </a:p>
        </c:txPr>
        <c:crossAx val="207512128"/>
        <c:crosses val="autoZero"/>
        <c:auto val="1"/>
        <c:lblAlgn val="ctr"/>
        <c:lblOffset val="100"/>
        <c:noMultiLvlLbl val="0"/>
      </c:catAx>
      <c:valAx>
        <c:axId val="2075121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1264404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List1!$J$9:$J$11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List1!$K$9:$K$11</c:f>
              <c:numCache>
                <c:formatCode>General</c:formatCode>
                <c:ptCount val="3"/>
                <c:pt idx="0">
                  <c:v>2</c:v>
                </c:pt>
                <c:pt idx="1">
                  <c:v>5</c:v>
                </c:pt>
                <c:pt idx="2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774656"/>
        <c:axId val="207718656"/>
      </c:barChart>
      <c:catAx>
        <c:axId val="1287746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207718656"/>
        <c:crosses val="autoZero"/>
        <c:auto val="1"/>
        <c:lblAlgn val="ctr"/>
        <c:lblOffset val="100"/>
        <c:noMultiLvlLbl val="0"/>
      </c:catAx>
      <c:valAx>
        <c:axId val="2077186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1287746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List1!$J$9:$J$11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List1!$K$9:$K$11</c:f>
              <c:numCache>
                <c:formatCode>General</c:formatCode>
                <c:ptCount val="3"/>
                <c:pt idx="0">
                  <c:v>1</c:v>
                </c:pt>
                <c:pt idx="1">
                  <c:v>4</c:v>
                </c:pt>
                <c:pt idx="2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848384"/>
        <c:axId val="207720960"/>
      </c:barChart>
      <c:catAx>
        <c:axId val="1288483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207720960"/>
        <c:crosses val="autoZero"/>
        <c:auto val="1"/>
        <c:lblAlgn val="ctr"/>
        <c:lblOffset val="100"/>
        <c:noMultiLvlLbl val="0"/>
      </c:catAx>
      <c:valAx>
        <c:axId val="2077209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sr-Latn-RS"/>
          </a:p>
        </c:txPr>
        <c:crossAx val="1288483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List1!$J$9:$J$11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List1!$K$9:$K$11</c:f>
              <c:numCache>
                <c:formatCode>General</c:formatCode>
                <c:ptCount val="3"/>
                <c:pt idx="0">
                  <c:v>0</c:v>
                </c:pt>
                <c:pt idx="1">
                  <c:v>8</c:v>
                </c:pt>
                <c:pt idx="2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777728"/>
        <c:axId val="207723264"/>
      </c:barChart>
      <c:catAx>
        <c:axId val="1287777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207723264"/>
        <c:crosses val="autoZero"/>
        <c:auto val="1"/>
        <c:lblAlgn val="ctr"/>
        <c:lblOffset val="100"/>
        <c:noMultiLvlLbl val="0"/>
      </c:catAx>
      <c:valAx>
        <c:axId val="207723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12877772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List1!$J$9:$J$11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List1!$K$9:$K$11</c:f>
              <c:numCache>
                <c:formatCode>General</c:formatCode>
                <c:ptCount val="3"/>
                <c:pt idx="0">
                  <c:v>2</c:v>
                </c:pt>
                <c:pt idx="1">
                  <c:v>8</c:v>
                </c:pt>
                <c:pt idx="2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848896"/>
        <c:axId val="224289920"/>
      </c:barChart>
      <c:catAx>
        <c:axId val="1288488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224289920"/>
        <c:crosses val="autoZero"/>
        <c:auto val="1"/>
        <c:lblAlgn val="ctr"/>
        <c:lblOffset val="100"/>
        <c:noMultiLvlLbl val="0"/>
      </c:catAx>
      <c:valAx>
        <c:axId val="2242899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1288488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List1!$J$9:$J$11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List1!$K$9:$K$11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4355328"/>
        <c:axId val="224292224"/>
      </c:barChart>
      <c:catAx>
        <c:axId val="2243553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224292224"/>
        <c:crosses val="autoZero"/>
        <c:auto val="1"/>
        <c:lblAlgn val="ctr"/>
        <c:lblOffset val="100"/>
        <c:noMultiLvlLbl val="0"/>
      </c:catAx>
      <c:valAx>
        <c:axId val="2242922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43553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sr-Latn-R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List1!$J$9:$J$11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List1!$K$9:$K$11</c:f>
              <c:numCache>
                <c:formatCode>General</c:formatCode>
                <c:ptCount val="3"/>
                <c:pt idx="0">
                  <c:v>2</c:v>
                </c:pt>
                <c:pt idx="1">
                  <c:v>3</c:v>
                </c:pt>
                <c:pt idx="2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850944"/>
        <c:axId val="224294528"/>
      </c:barChart>
      <c:catAx>
        <c:axId val="1288509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224294528"/>
        <c:crosses val="autoZero"/>
        <c:auto val="1"/>
        <c:lblAlgn val="ctr"/>
        <c:lblOffset val="100"/>
        <c:noMultiLvlLbl val="0"/>
      </c:catAx>
      <c:valAx>
        <c:axId val="2242945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1288509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List1!$J$9:$J$11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List1!$K$9:$K$11</c:f>
              <c:numCache>
                <c:formatCode>General</c:formatCode>
                <c:ptCount val="3"/>
                <c:pt idx="0">
                  <c:v>4</c:v>
                </c:pt>
                <c:pt idx="1">
                  <c:v>0</c:v>
                </c:pt>
                <c:pt idx="2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850432"/>
        <c:axId val="224321536"/>
      </c:barChart>
      <c:catAx>
        <c:axId val="1288504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224321536"/>
        <c:crosses val="autoZero"/>
        <c:auto val="1"/>
        <c:lblAlgn val="ctr"/>
        <c:lblOffset val="100"/>
        <c:noMultiLvlLbl val="0"/>
      </c:catAx>
      <c:valAx>
        <c:axId val="2243215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sr-Latn-RS"/>
          </a:p>
        </c:txPr>
        <c:crossAx val="1288504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List1!$J$9:$J$11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List1!$K$9:$K$11</c:f>
              <c:numCache>
                <c:formatCode>General</c:formatCode>
                <c:ptCount val="3"/>
                <c:pt idx="0">
                  <c:v>1</c:v>
                </c:pt>
                <c:pt idx="1">
                  <c:v>3</c:v>
                </c:pt>
                <c:pt idx="2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901120"/>
        <c:axId val="224323840"/>
      </c:barChart>
      <c:catAx>
        <c:axId val="1289011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224323840"/>
        <c:crosses val="autoZero"/>
        <c:auto val="1"/>
        <c:lblAlgn val="ctr"/>
        <c:lblOffset val="100"/>
        <c:noMultiLvlLbl val="0"/>
      </c:catAx>
      <c:valAx>
        <c:axId val="2243238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1289011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List1!$J$9:$J$11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List1!$K$9:$K$11</c:f>
              <c:numCache>
                <c:formatCode>General</c:formatCode>
                <c:ptCount val="3"/>
                <c:pt idx="0">
                  <c:v>3</c:v>
                </c:pt>
                <c:pt idx="1">
                  <c:v>1</c:v>
                </c:pt>
                <c:pt idx="2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4738304"/>
        <c:axId val="224326144"/>
      </c:barChart>
      <c:catAx>
        <c:axId val="2247383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224326144"/>
        <c:crosses val="autoZero"/>
        <c:auto val="1"/>
        <c:lblAlgn val="ctr"/>
        <c:lblOffset val="100"/>
        <c:noMultiLvlLbl val="0"/>
      </c:catAx>
      <c:valAx>
        <c:axId val="2243261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sr-Latn-RS"/>
          </a:p>
        </c:txPr>
        <c:crossAx val="2247383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List1!$J$9:$J$11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List1!$K$9:$K$11</c:f>
              <c:numCache>
                <c:formatCode>General</c:formatCode>
                <c:ptCount val="3"/>
                <c:pt idx="0">
                  <c:v>1</c:v>
                </c:pt>
                <c:pt idx="1">
                  <c:v>5</c:v>
                </c:pt>
                <c:pt idx="2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903168"/>
        <c:axId val="224328448"/>
      </c:barChart>
      <c:catAx>
        <c:axId val="1289031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224328448"/>
        <c:crosses val="autoZero"/>
        <c:auto val="1"/>
        <c:lblAlgn val="ctr"/>
        <c:lblOffset val="100"/>
        <c:noMultiLvlLbl val="0"/>
      </c:catAx>
      <c:valAx>
        <c:axId val="2243284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89031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100"/>
      </a:pPr>
      <a:endParaRPr lang="sr-Latn-R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List1!$C$4:$C$6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List1!$D$4:$D$6</c:f>
              <c:numCache>
                <c:formatCode>General</c:formatCode>
                <c:ptCount val="3"/>
                <c:pt idx="0">
                  <c:v>0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704896"/>
        <c:axId val="207513856"/>
      </c:barChart>
      <c:catAx>
        <c:axId val="427048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207513856"/>
        <c:crosses val="autoZero"/>
        <c:auto val="1"/>
        <c:lblAlgn val="ctr"/>
        <c:lblOffset val="100"/>
        <c:noMultiLvlLbl val="0"/>
      </c:catAx>
      <c:valAx>
        <c:axId val="2075138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427048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List1!$C$4:$C$6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List1!$D$4:$D$6</c:f>
              <c:numCache>
                <c:formatCode>General</c:formatCode>
                <c:ptCount val="3"/>
                <c:pt idx="0">
                  <c:v>1</c:v>
                </c:pt>
                <c:pt idx="1">
                  <c:v>0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706944"/>
        <c:axId val="207518464"/>
      </c:barChart>
      <c:catAx>
        <c:axId val="427069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207518464"/>
        <c:crosses val="autoZero"/>
        <c:auto val="1"/>
        <c:lblAlgn val="ctr"/>
        <c:lblOffset val="100"/>
        <c:noMultiLvlLbl val="0"/>
      </c:catAx>
      <c:valAx>
        <c:axId val="2075184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427069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List1!$C$4:$C$6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List1!$D$4:$D$6</c:f>
              <c:numCache>
                <c:formatCode>General</c:formatCode>
                <c:ptCount val="3"/>
                <c:pt idx="0">
                  <c:v>1</c:v>
                </c:pt>
                <c:pt idx="1">
                  <c:v>0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705920"/>
        <c:axId val="207519040"/>
      </c:barChart>
      <c:catAx>
        <c:axId val="427059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207519040"/>
        <c:crosses val="autoZero"/>
        <c:auto val="1"/>
        <c:lblAlgn val="ctr"/>
        <c:lblOffset val="100"/>
        <c:noMultiLvlLbl val="0"/>
      </c:catAx>
      <c:valAx>
        <c:axId val="2075190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427059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List1!$J$9:$J$11</c:f>
              <c:strCache>
                <c:ptCount val="3"/>
                <c:pt idx="0">
                  <c:v>da</c:v>
                </c:pt>
                <c:pt idx="1">
                  <c:v>ne znam </c:v>
                </c:pt>
                <c:pt idx="2">
                  <c:v>ne </c:v>
                </c:pt>
              </c:strCache>
            </c:strRef>
          </c:cat>
          <c:val>
            <c:numRef>
              <c:f>List1!$K$9:$K$11</c:f>
              <c:numCache>
                <c:formatCode>General</c:formatCode>
                <c:ptCount val="3"/>
                <c:pt idx="0">
                  <c:v>13</c:v>
                </c:pt>
                <c:pt idx="1">
                  <c:v>2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7452672"/>
        <c:axId val="170270720"/>
      </c:barChart>
      <c:catAx>
        <c:axId val="207452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170270720"/>
        <c:crosses val="autoZero"/>
        <c:auto val="1"/>
        <c:lblAlgn val="ctr"/>
        <c:lblOffset val="100"/>
        <c:noMultiLvlLbl val="0"/>
      </c:catAx>
      <c:valAx>
        <c:axId val="1702707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sr-Latn-RS"/>
          </a:p>
        </c:txPr>
        <c:crossAx val="2074526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List1!$J$9:$J$11</c:f>
              <c:strCache>
                <c:ptCount val="3"/>
                <c:pt idx="0">
                  <c:v>da</c:v>
                </c:pt>
                <c:pt idx="1">
                  <c:v>ne znam </c:v>
                </c:pt>
                <c:pt idx="2">
                  <c:v>ne </c:v>
                </c:pt>
              </c:strCache>
            </c:strRef>
          </c:cat>
          <c:val>
            <c:numRef>
              <c:f>List1!$K$9:$K$11</c:f>
              <c:numCache>
                <c:formatCode>General</c:formatCode>
                <c:ptCount val="3"/>
                <c:pt idx="0">
                  <c:v>6</c:v>
                </c:pt>
                <c:pt idx="1">
                  <c:v>3</c:v>
                </c:pt>
                <c:pt idx="2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713024"/>
        <c:axId val="170276480"/>
      </c:barChart>
      <c:catAx>
        <c:axId val="35713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170276480"/>
        <c:crosses val="autoZero"/>
        <c:auto val="1"/>
        <c:lblAlgn val="ctr"/>
        <c:lblOffset val="100"/>
        <c:noMultiLvlLbl val="0"/>
      </c:catAx>
      <c:valAx>
        <c:axId val="1702764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357130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List1!$I$9:$I$11</c:f>
              <c:strCache>
                <c:ptCount val="3"/>
                <c:pt idx="0">
                  <c:v>da</c:v>
                </c:pt>
                <c:pt idx="1">
                  <c:v>ne znam </c:v>
                </c:pt>
                <c:pt idx="2">
                  <c:v>ne </c:v>
                </c:pt>
              </c:strCache>
            </c:strRef>
          </c:cat>
          <c:val>
            <c:numRef>
              <c:f>List1!$J$9:$J$11</c:f>
              <c:numCache>
                <c:formatCode>General</c:formatCode>
                <c:ptCount val="3"/>
                <c:pt idx="0">
                  <c:v>8</c:v>
                </c:pt>
                <c:pt idx="1">
                  <c:v>6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635904"/>
        <c:axId val="207514432"/>
      </c:barChart>
      <c:catAx>
        <c:axId val="1286359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207514432"/>
        <c:crosses val="autoZero"/>
        <c:auto val="1"/>
        <c:lblAlgn val="ctr"/>
        <c:lblOffset val="100"/>
        <c:noMultiLvlLbl val="0"/>
      </c:catAx>
      <c:valAx>
        <c:axId val="2075144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86359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sr-Latn-R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List1!$J$9:$J$11</c:f>
              <c:strCache>
                <c:ptCount val="3"/>
                <c:pt idx="0">
                  <c:v>da</c:v>
                </c:pt>
                <c:pt idx="1">
                  <c:v>ne znam </c:v>
                </c:pt>
                <c:pt idx="2">
                  <c:v>ne </c:v>
                </c:pt>
              </c:strCache>
            </c:strRef>
          </c:cat>
          <c:val>
            <c:numRef>
              <c:f>List1!$K$9:$K$11</c:f>
              <c:numCache>
                <c:formatCode>General</c:formatCode>
                <c:ptCount val="3"/>
                <c:pt idx="0">
                  <c:v>6</c:v>
                </c:pt>
                <c:pt idx="1">
                  <c:v>8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713536"/>
        <c:axId val="207539584"/>
      </c:barChart>
      <c:catAx>
        <c:axId val="35713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207539584"/>
        <c:crosses val="autoZero"/>
        <c:auto val="1"/>
        <c:lblAlgn val="ctr"/>
        <c:lblOffset val="100"/>
        <c:noMultiLvlLbl val="0"/>
      </c:catAx>
      <c:valAx>
        <c:axId val="2075395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357135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utni trokut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r-HR" smtClean="0"/>
              <a:t>Uredite stil podnaslova matrice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rostoručn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Prostoručn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Prostoručn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avni poveznik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Rezervirano mjesto datum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1377C3D-7BB2-4D23-9D10-616807B37D36}" type="datetimeFigureOut">
              <a:rPr lang="sr-Latn-CS" smtClean="0"/>
              <a:t>24.5.2016.</a:t>
            </a:fld>
            <a:endParaRPr lang="hr-HR"/>
          </a:p>
        </p:txBody>
      </p:sp>
      <p:sp>
        <p:nvSpPr>
          <p:cNvPr id="19" name="Rezervirano mjesto podnožj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27" name="Rezervirano mjesto broja slajd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77C3D-7BB2-4D23-9D10-616807B37D36}" type="datetimeFigureOut">
              <a:rPr lang="sr-Latn-CS" smtClean="0"/>
              <a:t>24.5.2016.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77C3D-7BB2-4D23-9D10-616807B37D36}" type="datetimeFigureOut">
              <a:rPr lang="sr-Latn-CS" smtClean="0"/>
              <a:t>24.5.2016.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77C3D-7BB2-4D23-9D10-616807B37D36}" type="datetimeFigureOut">
              <a:rPr lang="sr-Latn-CS" smtClean="0"/>
              <a:t>24.5.2016.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77C3D-7BB2-4D23-9D10-616807B37D36}" type="datetimeFigureOut">
              <a:rPr lang="sr-Latn-CS" smtClean="0"/>
              <a:t>24.5.2016.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sp>
        <p:nvSpPr>
          <p:cNvPr id="7" name="Š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Š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77C3D-7BB2-4D23-9D10-616807B37D36}" type="datetimeFigureOut">
              <a:rPr lang="sr-Latn-CS" smtClean="0"/>
              <a:t>24.5.2016.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sp>
        <p:nvSpPr>
          <p:cNvPr id="8" name="Naslov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77C3D-7BB2-4D23-9D10-616807B37D36}" type="datetimeFigureOut">
              <a:rPr lang="sr-Latn-CS" smtClean="0"/>
              <a:t>24.5.2016.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77C3D-7BB2-4D23-9D10-616807B37D36}" type="datetimeFigureOut">
              <a:rPr lang="sr-Latn-CS" smtClean="0"/>
              <a:t>24.5.2016.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77C3D-7BB2-4D23-9D10-616807B37D36}" type="datetimeFigureOut">
              <a:rPr lang="sr-Latn-CS" smtClean="0"/>
              <a:t>24.5.2016.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1377C3D-7BB2-4D23-9D10-616807B37D36}" type="datetimeFigureOut">
              <a:rPr lang="sr-Latn-CS" smtClean="0"/>
              <a:t>24.5.2016.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r-HR" smtClean="0"/>
              <a:t>Kliknite ikonu da biste dodali  sliku</a:t>
            </a:r>
            <a:endParaRPr kumimoji="0" lang="en-US" dirty="0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1377C3D-7BB2-4D23-9D10-616807B37D36}" type="datetimeFigureOut">
              <a:rPr lang="sr-Latn-CS" smtClean="0"/>
              <a:t>24.5.2016.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8" name="Prostoručno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Prostoručno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kutni trokut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avni poveznik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Š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Š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ručn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Prostoručn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kutni trokut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avni poveznik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zervirano mjesto naslova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0" name="Rezervirano mjesto teksta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10" name="Rezervirano mjesto datum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1377C3D-7BB2-4D23-9D10-616807B37D36}" type="datetimeFigureOut">
              <a:rPr lang="sr-Latn-CS" smtClean="0"/>
              <a:t>24.5.2016.</a:t>
            </a:fld>
            <a:endParaRPr lang="hr-HR"/>
          </a:p>
        </p:txBody>
      </p:sp>
      <p:sp>
        <p:nvSpPr>
          <p:cNvPr id="22" name="Rezervirano mjesto podnožja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8" name="Rezervirano mjesto broja slajda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dirty="0">
                <a:solidFill>
                  <a:schemeClr val="bg2">
                    <a:lumMod val="25000"/>
                  </a:schemeClr>
                </a:solidFill>
              </a:rPr>
              <a:t>Istraživanje Timskog rada u nastavi u Osnovnoj školi </a:t>
            </a:r>
            <a:r>
              <a:rPr lang="hr-HR" dirty="0" smtClean="0">
                <a:solidFill>
                  <a:schemeClr val="bg2">
                    <a:lumMod val="25000"/>
                  </a:schemeClr>
                </a:solidFill>
                <a:latin typeface="Arial Rounded MT Bold" panose="020F0704030504030204" pitchFamily="34" charset="0"/>
              </a:rPr>
              <a:t>MRKOPALJ</a:t>
            </a:r>
            <a:endParaRPr lang="hr-HR" dirty="0">
              <a:solidFill>
                <a:schemeClr val="bg2">
                  <a:lumMod val="25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755576" y="3789040"/>
            <a:ext cx="7772400" cy="1199704"/>
          </a:xfrm>
        </p:spPr>
        <p:txBody>
          <a:bodyPr>
            <a:normAutofit fontScale="70000" lnSpcReduction="20000"/>
          </a:bodyPr>
          <a:lstStyle/>
          <a:p>
            <a:r>
              <a:rPr lang="hr-HR" dirty="0">
                <a:solidFill>
                  <a:schemeClr val="bg2">
                    <a:lumMod val="25000"/>
                  </a:schemeClr>
                </a:solidFill>
              </a:rPr>
              <a:t>školska godina 2015./2016.</a:t>
            </a:r>
          </a:p>
          <a:p>
            <a:endParaRPr lang="hr-HR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hr-HR" dirty="0" smtClean="0">
                <a:solidFill>
                  <a:schemeClr val="bg2">
                    <a:lumMod val="25000"/>
                  </a:schemeClr>
                </a:solidFill>
              </a:rPr>
              <a:t>- istraživanje </a:t>
            </a:r>
            <a:r>
              <a:rPr lang="hr-HR" dirty="0">
                <a:solidFill>
                  <a:schemeClr val="bg2">
                    <a:lumMod val="25000"/>
                  </a:schemeClr>
                </a:solidFill>
              </a:rPr>
              <a:t>provela pedagoginja </a:t>
            </a:r>
            <a:r>
              <a:rPr lang="hr-HR" dirty="0" err="1">
                <a:solidFill>
                  <a:schemeClr val="bg2">
                    <a:lumMod val="25000"/>
                  </a:schemeClr>
                </a:solidFill>
              </a:rPr>
              <a:t>ingrid</a:t>
            </a:r>
            <a:r>
              <a:rPr lang="hr-H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hr-HR" dirty="0" err="1">
                <a:solidFill>
                  <a:schemeClr val="bg2">
                    <a:lumMod val="25000"/>
                  </a:schemeClr>
                </a:solidFill>
              </a:rPr>
              <a:t>šimičić</a:t>
            </a:r>
            <a:endParaRPr lang="hr-HR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hr-HR" dirty="0" smtClean="0">
                <a:latin typeface="Arial Rounded MT Bold" panose="020F0704030504030204" pitchFamily="34" charset="0"/>
              </a:rPr>
              <a:t>.</a:t>
            </a:r>
            <a:endParaRPr lang="hr-HR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373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 smtClean="0"/>
              <a:t>Suradnja s roditeljima učenika kojima nismo razrednici je loša.</a:t>
            </a:r>
          </a:p>
          <a:p>
            <a:endParaRPr lang="hr-HR" dirty="0" smtClean="0"/>
          </a:p>
          <a:p>
            <a:r>
              <a:rPr lang="hr-HR" dirty="0" smtClean="0"/>
              <a:t>Roditelji se o svom djetetu </a:t>
            </a:r>
            <a:r>
              <a:rPr lang="hr-HR" dirty="0" err="1" smtClean="0"/>
              <a:t>uglasvnom</a:t>
            </a:r>
            <a:r>
              <a:rPr lang="hr-HR" dirty="0" smtClean="0"/>
              <a:t> informiraju kod razrednika</a:t>
            </a:r>
          </a:p>
          <a:p>
            <a:endParaRPr lang="hr-HR" dirty="0" smtClean="0"/>
          </a:p>
          <a:p>
            <a:r>
              <a:rPr lang="hr-HR" dirty="0" smtClean="0"/>
              <a:t>Slaba suradnja između nas učiteljica i roditelja učenika kojima niste razrednik</a:t>
            </a:r>
          </a:p>
          <a:p>
            <a:endParaRPr lang="hr-HR" dirty="0" smtClean="0"/>
          </a:p>
          <a:p>
            <a:r>
              <a:rPr lang="hr-HR" dirty="0" smtClean="0"/>
              <a:t>Malo vremena provodi se s razredom kojem niste razrednik</a:t>
            </a:r>
          </a:p>
          <a:p>
            <a:endParaRPr lang="hr-HR" dirty="0" smtClean="0"/>
          </a:p>
          <a:p>
            <a:r>
              <a:rPr lang="hr-HR" dirty="0" smtClean="0"/>
              <a:t>Teža je izmjena </a:t>
            </a:r>
            <a:r>
              <a:rPr lang="hr-HR" dirty="0"/>
              <a:t>i prilagodba na rad s više </a:t>
            </a:r>
            <a:r>
              <a:rPr lang="hr-HR" dirty="0" smtClean="0"/>
              <a:t>učitelja, za učenike s teškoćama</a:t>
            </a:r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r-HR" sz="4400" dirty="0" smtClean="0"/>
              <a:t/>
            </a:r>
            <a:br>
              <a:rPr lang="hr-HR" sz="4400" dirty="0" smtClean="0"/>
            </a:br>
            <a:r>
              <a:rPr lang="hr-HR" sz="4400" dirty="0"/>
              <a:t/>
            </a:r>
            <a:br>
              <a:rPr lang="hr-HR" sz="4400" dirty="0"/>
            </a:br>
            <a:r>
              <a:rPr lang="hr-HR" sz="3100" dirty="0" smtClean="0">
                <a:solidFill>
                  <a:schemeClr val="accent3">
                    <a:lumMod val="75000"/>
                  </a:schemeClr>
                </a:solidFill>
                <a:latin typeface="Bell MT" panose="02020503060305020303" pitchFamily="18" charset="0"/>
              </a:rPr>
              <a:t>Dodana </a:t>
            </a:r>
            <a:r>
              <a:rPr lang="hr-HR" sz="3100" dirty="0">
                <a:solidFill>
                  <a:schemeClr val="accent3">
                    <a:lumMod val="75000"/>
                  </a:schemeClr>
                </a:solidFill>
                <a:latin typeface="Bell MT" panose="02020503060305020303" pitchFamily="18" charset="0"/>
              </a:rPr>
              <a:t>mišljenja </a:t>
            </a:r>
            <a:r>
              <a:rPr lang="hr-HR" sz="3100" dirty="0" smtClean="0">
                <a:solidFill>
                  <a:schemeClr val="accent3">
                    <a:lumMod val="75000"/>
                  </a:schemeClr>
                </a:solidFill>
                <a:latin typeface="Bell MT" panose="02020503060305020303" pitchFamily="18" charset="0"/>
              </a:rPr>
              <a:t>učiteljica </a:t>
            </a:r>
            <a:r>
              <a:rPr lang="hr-HR" sz="3100" dirty="0">
                <a:solidFill>
                  <a:schemeClr val="accent3">
                    <a:lumMod val="75000"/>
                  </a:schemeClr>
                </a:solidFill>
                <a:latin typeface="Bell MT" panose="02020503060305020303" pitchFamily="18" charset="0"/>
              </a:rPr>
              <a:t/>
            </a:r>
            <a:br>
              <a:rPr lang="hr-HR" sz="3100" dirty="0">
                <a:solidFill>
                  <a:schemeClr val="accent3">
                    <a:lumMod val="75000"/>
                  </a:schemeClr>
                </a:solidFill>
                <a:latin typeface="Bell MT" panose="02020503060305020303" pitchFamily="18" charset="0"/>
              </a:rPr>
            </a:br>
            <a:r>
              <a:rPr lang="hr-HR" sz="4400" dirty="0" smtClean="0"/>
              <a:t> </a:t>
            </a:r>
            <a:r>
              <a:rPr lang="hr-HR" sz="4400" dirty="0"/>
              <a:t/>
            </a:r>
            <a:br>
              <a:rPr lang="hr-HR" sz="4400" dirty="0"/>
            </a:b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70900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5400" dirty="0" smtClean="0">
                <a:solidFill>
                  <a:srgbClr val="7030A0"/>
                </a:solidFill>
                <a:latin typeface="Freestyle Script" panose="030804020302050B0404" pitchFamily="66" charset="0"/>
              </a:rPr>
              <a:t>Učenici</a:t>
            </a:r>
          </a:p>
          <a:p>
            <a:pPr marL="0" indent="0" algn="ctr">
              <a:buNone/>
            </a:pPr>
            <a:r>
              <a:rPr lang="hr-HR" sz="5400" dirty="0" smtClean="0">
                <a:solidFill>
                  <a:srgbClr val="7030A0"/>
                </a:solidFill>
                <a:latin typeface="Freestyle Script" panose="030804020302050B0404" pitchFamily="66" charset="0"/>
              </a:rPr>
              <a:t>OŠ </a:t>
            </a:r>
            <a:r>
              <a:rPr lang="hr-HR" sz="5400" dirty="0" err="1" smtClean="0">
                <a:solidFill>
                  <a:srgbClr val="7030A0"/>
                </a:solidFill>
                <a:latin typeface="Freestyle Script" panose="030804020302050B0404" pitchFamily="66" charset="0"/>
              </a:rPr>
              <a:t>mrkopalj</a:t>
            </a:r>
            <a:endParaRPr lang="hr-HR" sz="5400" dirty="0" smtClean="0">
              <a:solidFill>
                <a:srgbClr val="7030A0"/>
              </a:solidFill>
              <a:latin typeface="Freestyle Script" panose="030804020302050B04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9678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2450867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i="1" dirty="0"/>
              <a:t>Timska nastava mi je zanimljiva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861640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0725354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Više sam aktivan kad smo sami u razredu</a:t>
            </a:r>
            <a:endParaRPr lang="hr-HR" sz="28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715732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1288188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Lakše savladavam školske zadatke , jer ih bolje razumijem</a:t>
            </a:r>
          </a:p>
        </p:txBody>
      </p:sp>
    </p:spTree>
    <p:extLst>
      <p:ext uri="{BB962C8B-B14F-4D97-AF65-F5344CB8AC3E}">
        <p14:creationId xmlns:p14="http://schemas.microsoft.com/office/powerpoint/2010/main" val="36495969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9233107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>
                <a:solidFill>
                  <a:srgbClr val="00B050"/>
                </a:solidFill>
                <a:latin typeface="+mn-lt"/>
              </a:rPr>
              <a:t>Imam bolji uspjeh</a:t>
            </a:r>
          </a:p>
        </p:txBody>
      </p:sp>
    </p:spTree>
    <p:extLst>
      <p:ext uri="{BB962C8B-B14F-4D97-AF65-F5344CB8AC3E}">
        <p14:creationId xmlns:p14="http://schemas.microsoft.com/office/powerpoint/2010/main" val="28081588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3200724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dirty="0">
                <a:solidFill>
                  <a:srgbClr val="7030A0"/>
                </a:solidFill>
                <a:latin typeface="Arial Rounded MT Bold" panose="020F0704030504030204" pitchFamily="34" charset="0"/>
              </a:rPr>
              <a:t>Hrvatski jezik, matematiku i prirodu i društvo bolje razumijem jer učiteljica sve pojasni</a:t>
            </a:r>
          </a:p>
        </p:txBody>
      </p:sp>
    </p:spTree>
    <p:extLst>
      <p:ext uri="{BB962C8B-B14F-4D97-AF65-F5344CB8AC3E}">
        <p14:creationId xmlns:p14="http://schemas.microsoft.com/office/powerpoint/2010/main" val="22939968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0572007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b="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Kada mi nešto nije jasno učiteljica ima više vremena da mi pojasni</a:t>
            </a:r>
          </a:p>
        </p:txBody>
      </p:sp>
    </p:spTree>
    <p:extLst>
      <p:ext uri="{BB962C8B-B14F-4D97-AF65-F5344CB8AC3E}">
        <p14:creationId xmlns:p14="http://schemas.microsoft.com/office/powerpoint/2010/main" val="14881592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3228281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b="0" dirty="0">
                <a:solidFill>
                  <a:srgbClr val="041D88"/>
                </a:solidFill>
                <a:latin typeface="Arial Rounded MT Bold" panose="020F0704030504030204" pitchFamily="34" charset="0"/>
              </a:rPr>
              <a:t>Učiteljica mi uvijek nakon ispitivanja objasni što još moram naučiti</a:t>
            </a:r>
          </a:p>
        </p:txBody>
      </p:sp>
    </p:spTree>
    <p:extLst>
      <p:ext uri="{BB962C8B-B14F-4D97-AF65-F5344CB8AC3E}">
        <p14:creationId xmlns:p14="http://schemas.microsoft.com/office/powerpoint/2010/main" val="1673352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0619970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b="0" dirty="0">
                <a:solidFill>
                  <a:srgbClr val="37553B"/>
                </a:solidFill>
                <a:latin typeface="Arial Rounded MT Bold" panose="020F0704030504030204" pitchFamily="34" charset="0"/>
              </a:rPr>
              <a:t>Na nastavi imamo različite aktivnosti (crtanje, plakate, grupni rad, radionice)</a:t>
            </a:r>
          </a:p>
        </p:txBody>
      </p:sp>
    </p:spTree>
    <p:extLst>
      <p:ext uri="{BB962C8B-B14F-4D97-AF65-F5344CB8AC3E}">
        <p14:creationId xmlns:p14="http://schemas.microsoft.com/office/powerpoint/2010/main" val="2926072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954555"/>
          </a:xfrm>
        </p:spPr>
        <p:txBody>
          <a:bodyPr/>
          <a:lstStyle/>
          <a:p>
            <a:pPr marL="0" indent="0">
              <a:buNone/>
            </a:pPr>
            <a:r>
              <a:rPr lang="hr-HR" b="1" i="1" dirty="0" smtClean="0">
                <a:solidFill>
                  <a:srgbClr val="041D88"/>
                </a:solidFill>
                <a:latin typeface="Bradley Hand ITC" panose="03070402050302030203" pitchFamily="66" charset="0"/>
              </a:rPr>
              <a:t>OŠ </a:t>
            </a:r>
            <a:r>
              <a:rPr lang="hr-HR" b="1" i="1" dirty="0" err="1" smtClean="0">
                <a:solidFill>
                  <a:srgbClr val="041D88"/>
                </a:solidFill>
                <a:latin typeface="Bradley Hand ITC" panose="03070402050302030203" pitchFamily="66" charset="0"/>
              </a:rPr>
              <a:t>Mrkopalj</a:t>
            </a:r>
            <a:r>
              <a:rPr lang="hr-HR" b="1" i="1" dirty="0" smtClean="0">
                <a:solidFill>
                  <a:srgbClr val="041D88"/>
                </a:solidFill>
                <a:latin typeface="Bradley Hand ITC" panose="03070402050302030203" pitchFamily="66" charset="0"/>
              </a:rPr>
              <a:t> bila je jedan od tri škole na kojoj je vođeno istraživanje o radu u Timskoj nastavi školske godine 2015./2016.</a:t>
            </a:r>
          </a:p>
          <a:p>
            <a:pPr marL="0" indent="0">
              <a:buNone/>
            </a:pPr>
            <a:endParaRPr lang="hr-HR" b="1" i="1" dirty="0" smtClean="0">
              <a:solidFill>
                <a:srgbClr val="041D88"/>
              </a:solidFill>
              <a:latin typeface="Bradley Hand ITC" panose="03070402050302030203" pitchFamily="66" charset="0"/>
            </a:endParaRPr>
          </a:p>
          <a:p>
            <a:pPr marL="0" indent="0">
              <a:buNone/>
            </a:pPr>
            <a:r>
              <a:rPr lang="hr-HR" b="1" i="1" dirty="0" smtClean="0">
                <a:solidFill>
                  <a:srgbClr val="041D88"/>
                </a:solidFill>
                <a:latin typeface="Bradley Hand ITC" panose="03070402050302030203" pitchFamily="66" charset="0"/>
              </a:rPr>
              <a:t>U istraživanju su bila 3 uzorka :</a:t>
            </a:r>
          </a:p>
          <a:p>
            <a:pPr marL="0" indent="0">
              <a:buNone/>
            </a:pPr>
            <a:r>
              <a:rPr lang="hr-HR" b="1" i="1" dirty="0">
                <a:solidFill>
                  <a:srgbClr val="041D88"/>
                </a:solidFill>
                <a:latin typeface="Bradley Hand ITC" panose="03070402050302030203" pitchFamily="66" charset="0"/>
              </a:rPr>
              <a:t>	</a:t>
            </a:r>
            <a:r>
              <a:rPr lang="hr-HR" b="1" i="1" dirty="0" smtClean="0">
                <a:solidFill>
                  <a:srgbClr val="041D88"/>
                </a:solidFill>
                <a:latin typeface="Bradley Hand ITC" panose="03070402050302030203" pitchFamily="66" charset="0"/>
              </a:rPr>
              <a:t>– učenici - 15</a:t>
            </a:r>
          </a:p>
          <a:p>
            <a:pPr marL="0" indent="0">
              <a:buNone/>
            </a:pPr>
            <a:r>
              <a:rPr lang="hr-HR" b="1" i="1" dirty="0">
                <a:solidFill>
                  <a:srgbClr val="041D88"/>
                </a:solidFill>
                <a:latin typeface="Bradley Hand ITC" panose="03070402050302030203" pitchFamily="66" charset="0"/>
              </a:rPr>
              <a:t>	</a:t>
            </a:r>
            <a:r>
              <a:rPr lang="hr-HR" b="1" i="1" dirty="0" smtClean="0">
                <a:solidFill>
                  <a:srgbClr val="041D88"/>
                </a:solidFill>
                <a:latin typeface="Bradley Hand ITC" panose="03070402050302030203" pitchFamily="66" charset="0"/>
              </a:rPr>
              <a:t>- roditelji  - 16</a:t>
            </a:r>
          </a:p>
          <a:p>
            <a:pPr marL="0" indent="0">
              <a:buNone/>
            </a:pPr>
            <a:r>
              <a:rPr lang="hr-HR" b="1" i="1" dirty="0">
                <a:solidFill>
                  <a:srgbClr val="041D88"/>
                </a:solidFill>
                <a:latin typeface="Bradley Hand ITC" panose="03070402050302030203" pitchFamily="66" charset="0"/>
              </a:rPr>
              <a:t>	</a:t>
            </a:r>
            <a:r>
              <a:rPr lang="hr-HR" b="1" i="1" dirty="0" smtClean="0">
                <a:solidFill>
                  <a:srgbClr val="041D88"/>
                </a:solidFill>
                <a:latin typeface="Bradley Hand ITC" panose="03070402050302030203" pitchFamily="66" charset="0"/>
              </a:rPr>
              <a:t>-  učitelji - 3</a:t>
            </a:r>
          </a:p>
        </p:txBody>
      </p:sp>
    </p:spTree>
    <p:extLst>
      <p:ext uri="{BB962C8B-B14F-4D97-AF65-F5344CB8AC3E}">
        <p14:creationId xmlns:p14="http://schemas.microsoft.com/office/powerpoint/2010/main" val="11922671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6762585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b="0" dirty="0">
                <a:solidFill>
                  <a:schemeClr val="accent3"/>
                </a:solidFill>
                <a:latin typeface="Arial Rounded MT Bold" panose="020F0704030504030204" pitchFamily="34" charset="0"/>
              </a:rPr>
              <a:t>Domaća zadaća m je lakša i razumljivija</a:t>
            </a:r>
          </a:p>
        </p:txBody>
      </p:sp>
    </p:spTree>
    <p:extLst>
      <p:ext uri="{BB962C8B-B14F-4D97-AF65-F5344CB8AC3E}">
        <p14:creationId xmlns:p14="http://schemas.microsoft.com/office/powerpoint/2010/main" val="21970805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7206506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b="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Sviđa mi se što imamo više učiteljica</a:t>
            </a:r>
          </a:p>
        </p:txBody>
      </p:sp>
    </p:spTree>
    <p:extLst>
      <p:ext uri="{BB962C8B-B14F-4D97-AF65-F5344CB8AC3E}">
        <p14:creationId xmlns:p14="http://schemas.microsoft.com/office/powerpoint/2010/main" val="11434357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1470741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0" dirty="0">
                <a:latin typeface="Arial Rounded MT Bold" panose="020F0704030504030204" pitchFamily="34" charset="0"/>
              </a:rPr>
              <a:t>Zanimljivo mi je  mijenjati učionice</a:t>
            </a:r>
          </a:p>
        </p:txBody>
      </p:sp>
    </p:spTree>
    <p:extLst>
      <p:ext uri="{BB962C8B-B14F-4D97-AF65-F5344CB8AC3E}">
        <p14:creationId xmlns:p14="http://schemas.microsoft.com/office/powerpoint/2010/main" val="9598035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395536" y="1124744"/>
            <a:ext cx="8373616" cy="5098571"/>
          </a:xfrm>
        </p:spPr>
        <p:txBody>
          <a:bodyPr/>
          <a:lstStyle/>
          <a:p>
            <a:pPr marL="109728" indent="0">
              <a:buNone/>
            </a:pPr>
            <a:r>
              <a:rPr lang="hr-HR" sz="1800" dirty="0" smtClean="0"/>
              <a:t>Većina </a:t>
            </a:r>
            <a:r>
              <a:rPr lang="hr-HR" sz="1800" dirty="0" smtClean="0"/>
              <a:t>učenika </a:t>
            </a:r>
            <a:r>
              <a:rPr lang="hr-HR" sz="1800" dirty="0" smtClean="0"/>
              <a:t>biraju odgovor  –</a:t>
            </a:r>
            <a:r>
              <a:rPr lang="hr-HR" sz="1800" dirty="0" smtClean="0"/>
              <a:t>DA, a </a:t>
            </a:r>
            <a:r>
              <a:rPr lang="hr-HR" sz="1800" dirty="0" smtClean="0"/>
              <a:t>posebice u slijedećim tvrdnjama :</a:t>
            </a:r>
          </a:p>
          <a:p>
            <a:pPr>
              <a:buFontTx/>
              <a:buChar char="-"/>
            </a:pPr>
            <a:r>
              <a:rPr lang="hr-HR" sz="1600" dirty="0" smtClean="0"/>
              <a:t>učiteljica svima sve pojasni nakon ispitivanja,</a:t>
            </a:r>
          </a:p>
          <a:p>
            <a:pPr>
              <a:buFontTx/>
              <a:buChar char="-"/>
            </a:pPr>
            <a:r>
              <a:rPr lang="hr-HR" sz="1600" dirty="0" smtClean="0"/>
              <a:t>zanimljivost Timskog oblika rada</a:t>
            </a:r>
          </a:p>
          <a:p>
            <a:pPr marL="109728" indent="0">
              <a:buNone/>
            </a:pPr>
            <a:endParaRPr lang="hr-HR" sz="1800" dirty="0" smtClean="0"/>
          </a:p>
          <a:p>
            <a:pPr>
              <a:buFontTx/>
              <a:buChar char="-"/>
            </a:pPr>
            <a:r>
              <a:rPr lang="hr-HR" sz="1800" dirty="0" smtClean="0"/>
              <a:t>Podijeljena su mišljenja između  </a:t>
            </a:r>
            <a:r>
              <a:rPr lang="hr-HR" sz="1800" dirty="0" smtClean="0"/>
              <a:t>DA, NE ZNAM i </a:t>
            </a:r>
            <a:r>
              <a:rPr lang="hr-HR" sz="1800" dirty="0" smtClean="0"/>
              <a:t>NE u tvrdnjama:</a:t>
            </a:r>
          </a:p>
          <a:p>
            <a:pPr>
              <a:buFontTx/>
              <a:buChar char="-"/>
            </a:pPr>
            <a:r>
              <a:rPr lang="hr-HR" sz="1800" dirty="0" smtClean="0"/>
              <a:t> </a:t>
            </a:r>
            <a:r>
              <a:rPr lang="hr-HR" sz="1600" dirty="0" smtClean="0"/>
              <a:t>više sam aktivan kad smo sami u razredu </a:t>
            </a:r>
          </a:p>
          <a:p>
            <a:pPr>
              <a:buFontTx/>
              <a:buChar char="-"/>
            </a:pPr>
            <a:r>
              <a:rPr lang="hr-HR" sz="1600" dirty="0" smtClean="0"/>
              <a:t> zanimljivo mi je mijenjati učionice (u kojem ujedno ima i najviše odgovora – NE)</a:t>
            </a:r>
          </a:p>
          <a:p>
            <a:pPr marL="109728" indent="0">
              <a:buNone/>
            </a:pPr>
            <a:endParaRPr lang="hr-HR" sz="1600" dirty="0" smtClean="0"/>
          </a:p>
          <a:p>
            <a:pPr>
              <a:buFontTx/>
              <a:buChar char="-"/>
            </a:pPr>
            <a:r>
              <a:rPr lang="hr-HR" sz="1800" dirty="0" smtClean="0"/>
              <a:t>Učenici biraju – NE ZNAM, u pitanjima :</a:t>
            </a:r>
          </a:p>
          <a:p>
            <a:pPr>
              <a:buFontTx/>
              <a:buChar char="-"/>
            </a:pPr>
            <a:r>
              <a:rPr lang="hr-HR" sz="1800" dirty="0" smtClean="0"/>
              <a:t> </a:t>
            </a:r>
            <a:r>
              <a:rPr lang="hr-HR" sz="1600" dirty="0" smtClean="0"/>
              <a:t>imam bolji uspjeh;</a:t>
            </a:r>
          </a:p>
          <a:p>
            <a:pPr>
              <a:buFontTx/>
              <a:buChar char="-"/>
            </a:pPr>
            <a:r>
              <a:rPr lang="hr-HR" sz="1600" dirty="0" smtClean="0"/>
              <a:t> HJ, MA I PR bolje razumijem;</a:t>
            </a:r>
          </a:p>
          <a:p>
            <a:pPr>
              <a:buFontTx/>
              <a:buChar char="-"/>
            </a:pPr>
            <a:r>
              <a:rPr lang="hr-HR" sz="1600" dirty="0" smtClean="0"/>
              <a:t> domaća zadaća mi je </a:t>
            </a:r>
            <a:r>
              <a:rPr lang="hr-HR" sz="1600" dirty="0" smtClean="0"/>
              <a:t>lakša</a:t>
            </a:r>
          </a:p>
          <a:p>
            <a:pPr>
              <a:buFontTx/>
              <a:buChar char="-"/>
            </a:pPr>
            <a:endParaRPr lang="hr-HR" sz="1800" dirty="0" smtClean="0"/>
          </a:p>
          <a:p>
            <a:pPr>
              <a:buFontTx/>
              <a:buChar char="-"/>
            </a:pPr>
            <a:endParaRPr lang="hr-HR" sz="1800" dirty="0" smtClean="0"/>
          </a:p>
          <a:p>
            <a:pPr>
              <a:buFontTx/>
              <a:buChar char="-"/>
            </a:pPr>
            <a:endParaRPr lang="hr-HR" sz="2000" dirty="0" smtClean="0"/>
          </a:p>
          <a:p>
            <a:pPr>
              <a:buFontTx/>
              <a:buChar char="-"/>
            </a:pPr>
            <a:endParaRPr lang="hr-HR" dirty="0" smtClean="0"/>
          </a:p>
          <a:p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hr-HR" sz="3200" dirty="0" smtClean="0">
                <a:solidFill>
                  <a:srgbClr val="FFC000"/>
                </a:solidFill>
                <a:latin typeface="High Tower Text" panose="02040502050506030303" pitchFamily="18" charset="0"/>
              </a:rPr>
              <a:t>Zaključci - učenici</a:t>
            </a:r>
            <a:endParaRPr lang="hr-HR" sz="3200" dirty="0">
              <a:solidFill>
                <a:srgbClr val="FFC000"/>
              </a:solidFill>
              <a:latin typeface="High Tower Text" panose="020405020505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8401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4400" dirty="0" smtClean="0">
                <a:solidFill>
                  <a:schemeClr val="accent3">
                    <a:lumMod val="75000"/>
                  </a:schemeClr>
                </a:solidFill>
                <a:latin typeface="Freestyle Script" panose="030804020302050B0404" pitchFamily="66" charset="0"/>
              </a:rPr>
              <a:t>Roditelji</a:t>
            </a:r>
          </a:p>
          <a:p>
            <a:pPr marL="0" indent="0" algn="ctr">
              <a:buNone/>
            </a:pPr>
            <a:r>
              <a:rPr lang="hr-HR" sz="4400" dirty="0" smtClean="0">
                <a:solidFill>
                  <a:schemeClr val="accent3">
                    <a:lumMod val="75000"/>
                  </a:schemeClr>
                </a:solidFill>
                <a:latin typeface="Freestyle Script" panose="030804020302050B0404" pitchFamily="66" charset="0"/>
              </a:rPr>
              <a:t>u istraživanju sudjelovalo 16 roditelja</a:t>
            </a:r>
            <a:endParaRPr lang="hr-HR" sz="4400" dirty="0">
              <a:solidFill>
                <a:schemeClr val="accent3">
                  <a:lumMod val="75000"/>
                </a:schemeClr>
              </a:solidFill>
              <a:latin typeface="Freestyle Script" panose="030804020302050B04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3052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0283750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b="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Moje dijete je aktivnije u pripremi za  školu </a:t>
            </a:r>
          </a:p>
        </p:txBody>
      </p:sp>
    </p:spTree>
    <p:extLst>
      <p:ext uri="{BB962C8B-B14F-4D97-AF65-F5344CB8AC3E}">
        <p14:creationId xmlns:p14="http://schemas.microsoft.com/office/powerpoint/2010/main" val="18727049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2146098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0" dirty="0">
                <a:solidFill>
                  <a:schemeClr val="bg2">
                    <a:lumMod val="25000"/>
                  </a:schemeClr>
                </a:solidFill>
              </a:rPr>
              <a:t>Moje dijete postiže bolji uspjeh</a:t>
            </a:r>
          </a:p>
        </p:txBody>
      </p:sp>
    </p:spTree>
    <p:extLst>
      <p:ext uri="{BB962C8B-B14F-4D97-AF65-F5344CB8AC3E}">
        <p14:creationId xmlns:p14="http://schemas.microsoft.com/office/powerpoint/2010/main" val="42736042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2080937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0" dirty="0">
                <a:solidFill>
                  <a:schemeClr val="accent3">
                    <a:lumMod val="75000"/>
                  </a:schemeClr>
                </a:solidFill>
                <a:latin typeface="Arial Rounded MT Bold" panose="020F0704030504030204" pitchFamily="34" charset="0"/>
              </a:rPr>
              <a:t>Moje dijete je motiviranije</a:t>
            </a:r>
          </a:p>
        </p:txBody>
      </p:sp>
    </p:spTree>
    <p:extLst>
      <p:ext uri="{BB962C8B-B14F-4D97-AF65-F5344CB8AC3E}">
        <p14:creationId xmlns:p14="http://schemas.microsoft.com/office/powerpoint/2010/main" val="21664497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3859592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b="0" dirty="0">
                <a:solidFill>
                  <a:srgbClr val="C00000"/>
                </a:solidFill>
                <a:latin typeface="Arial Rounded MT Bold" panose="020F0704030504030204" pitchFamily="34" charset="0"/>
              </a:rPr>
              <a:t>Moje dijete ima više samopouzdanja</a:t>
            </a:r>
          </a:p>
        </p:txBody>
      </p:sp>
    </p:spTree>
    <p:extLst>
      <p:ext uri="{BB962C8B-B14F-4D97-AF65-F5344CB8AC3E}">
        <p14:creationId xmlns:p14="http://schemas.microsoft.com/office/powerpoint/2010/main" val="921753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480967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b="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Učiteljice jasnije pojašnjavaju učenicima gradivo</a:t>
            </a:r>
          </a:p>
        </p:txBody>
      </p:sp>
    </p:spTree>
    <p:extLst>
      <p:ext uri="{BB962C8B-B14F-4D97-AF65-F5344CB8AC3E}">
        <p14:creationId xmlns:p14="http://schemas.microsoft.com/office/powerpoint/2010/main" val="91699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4400" dirty="0" smtClean="0">
                <a:solidFill>
                  <a:schemeClr val="accent2">
                    <a:lumMod val="75000"/>
                  </a:schemeClr>
                </a:solidFill>
                <a:latin typeface="Freestyle Script" panose="030804020302050B0404" pitchFamily="66" charset="0"/>
              </a:rPr>
              <a:t>Učitelji</a:t>
            </a:r>
          </a:p>
          <a:p>
            <a:pPr marL="0" indent="0" algn="ctr">
              <a:buNone/>
            </a:pPr>
            <a:r>
              <a:rPr lang="hr-HR" sz="4400" dirty="0" smtClean="0">
                <a:solidFill>
                  <a:schemeClr val="accent2">
                    <a:lumMod val="75000"/>
                  </a:schemeClr>
                </a:solidFill>
                <a:latin typeface="Freestyle Script" panose="030804020302050B0404" pitchFamily="66" charset="0"/>
              </a:rPr>
              <a:t>OŠ </a:t>
            </a:r>
            <a:r>
              <a:rPr lang="hr-HR" sz="4400" dirty="0" err="1" smtClean="0">
                <a:solidFill>
                  <a:schemeClr val="accent2">
                    <a:lumMod val="75000"/>
                  </a:schemeClr>
                </a:solidFill>
                <a:latin typeface="Freestyle Script" panose="030804020302050B0404" pitchFamily="66" charset="0"/>
              </a:rPr>
              <a:t>Mrkopalj</a:t>
            </a:r>
            <a:endParaRPr lang="hr-HR" sz="4400" dirty="0" smtClean="0">
              <a:solidFill>
                <a:schemeClr val="accent2">
                  <a:lumMod val="75000"/>
                </a:schemeClr>
              </a:solidFill>
              <a:latin typeface="Freestyle Script" panose="030804020302050B04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7739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034186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b="0" dirty="0">
                <a:solidFill>
                  <a:srgbClr val="FFC000"/>
                </a:solidFill>
                <a:latin typeface="Arial Rounded MT Bold" panose="020F0704030504030204" pitchFamily="34" charset="0"/>
              </a:rPr>
              <a:t>Učiteljice se više posvećuju svakom djetetu</a:t>
            </a:r>
          </a:p>
        </p:txBody>
      </p:sp>
    </p:spTree>
    <p:extLst>
      <p:ext uri="{BB962C8B-B14F-4D97-AF65-F5344CB8AC3E}">
        <p14:creationId xmlns:p14="http://schemas.microsoft.com/office/powerpoint/2010/main" val="915676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0459626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700" b="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TN </a:t>
            </a:r>
            <a:r>
              <a:rPr lang="hr-HR" sz="2700" b="0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rasterećuje moje dijete od školskih sadržaja više u odnosu na rad u kombinaciji</a:t>
            </a:r>
            <a:endParaRPr lang="hr-HR" sz="3600" b="0" dirty="0">
              <a:solidFill>
                <a:schemeClr val="accent6">
                  <a:lumMod val="60000"/>
                  <a:lumOff val="4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6409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1105156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600" b="0" dirty="0">
                <a:solidFill>
                  <a:srgbClr val="37553B"/>
                </a:solidFill>
                <a:latin typeface="Arial Rounded MT Bold" panose="020F0704030504030204" pitchFamily="34" charset="0"/>
              </a:rPr>
              <a:t>Djeci će biti lakši prijelaz u predmetnu </a:t>
            </a:r>
            <a:r>
              <a:rPr lang="hr-HR" sz="3600" b="0" dirty="0" smtClean="0">
                <a:solidFill>
                  <a:srgbClr val="37553B"/>
                </a:solidFill>
                <a:latin typeface="Arial Rounded MT Bold" panose="020F0704030504030204" pitchFamily="34" charset="0"/>
              </a:rPr>
              <a:t>nastavu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315328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4837727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100" b="0" dirty="0" smtClean="0">
                <a:solidFill>
                  <a:schemeClr val="bg2">
                    <a:lumMod val="50000"/>
                  </a:schemeClr>
                </a:solidFill>
              </a:rPr>
              <a:t>Različiti stilovi učitelja utječu na socijalni razvoj mog djeteta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284619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0563893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000" dirty="0" smtClean="0">
                <a:solidFill>
                  <a:srgbClr val="7F0D7F"/>
                </a:solidFill>
              </a:rPr>
              <a:t>TN </a:t>
            </a:r>
            <a:r>
              <a:rPr lang="hr-HR" sz="2000" dirty="0">
                <a:solidFill>
                  <a:srgbClr val="7F0D7F"/>
                </a:solidFill>
              </a:rPr>
              <a:t>omogućuje mi kontakt sa svakim učiteljem radi čega imam bolji uvid u trud, mogućnosti i sposobnosti mog djeteta*</a:t>
            </a:r>
          </a:p>
        </p:txBody>
      </p:sp>
    </p:spTree>
    <p:extLst>
      <p:ext uri="{BB962C8B-B14F-4D97-AF65-F5344CB8AC3E}">
        <p14:creationId xmlns:p14="http://schemas.microsoft.com/office/powerpoint/2010/main" val="10657726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9018047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400" b="0" dirty="0">
                <a:solidFill>
                  <a:srgbClr val="50612B"/>
                </a:solidFill>
              </a:rPr>
              <a:t>Mislim da se zadaća zadaje  uravnoteženo (optimalno obzirom na obujam gradiva kroz tjedan</a:t>
            </a:r>
            <a:r>
              <a:rPr lang="hr-HR" sz="2400" b="0" dirty="0" smtClean="0">
                <a:solidFill>
                  <a:srgbClr val="50612B"/>
                </a:solidFill>
              </a:rPr>
              <a:t>)</a:t>
            </a:r>
            <a:endParaRPr lang="hr-HR" sz="2400" b="0" dirty="0">
              <a:solidFill>
                <a:srgbClr val="5061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2994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980235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b="0" dirty="0">
                <a:solidFill>
                  <a:srgbClr val="340785"/>
                </a:solidFill>
              </a:rPr>
              <a:t>Komunikacija sa učiteljima olakšava mi shvaćanje obveza mog djeteta </a:t>
            </a:r>
            <a:r>
              <a:rPr lang="hr-HR" sz="3600" i="1" dirty="0"/>
              <a:t>*</a:t>
            </a:r>
            <a:endParaRPr lang="hr-HR" sz="3600" dirty="0"/>
          </a:p>
        </p:txBody>
      </p:sp>
    </p:spTree>
    <p:extLst>
      <p:ext uri="{BB962C8B-B14F-4D97-AF65-F5344CB8AC3E}">
        <p14:creationId xmlns:p14="http://schemas.microsoft.com/office/powerpoint/2010/main" val="15133242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2356235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600" b="0" dirty="0">
                <a:solidFill>
                  <a:srgbClr val="752417"/>
                </a:solidFill>
              </a:rPr>
              <a:t>Komunikacija sa učiteljima olakšava mi shvaćanje odgovornosti </a:t>
            </a:r>
            <a:r>
              <a:rPr lang="hr-HR" sz="3600" b="0" dirty="0" smtClean="0">
                <a:solidFill>
                  <a:srgbClr val="752417"/>
                </a:solidFill>
              </a:rPr>
              <a:t>učitelja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3422119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2921692"/>
              </p:ext>
            </p:extLst>
          </p:nvPr>
        </p:nvGraphicFramePr>
        <p:xfrm>
          <a:off x="1623060" y="1916832"/>
          <a:ext cx="6045284" cy="33731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4185"/>
                <a:gridCol w="3690435"/>
                <a:gridCol w="553240"/>
                <a:gridCol w="646314"/>
                <a:gridCol w="531110"/>
              </a:tblGrid>
              <a:tr h="4972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Ne 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Ne znam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da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72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      9.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Različiti stilovi učitelja utječu na socijalni razvoj mog djeteta*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7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3338">
                <a:tc>
                  <a:txBody>
                    <a:bodyPr/>
                    <a:lstStyle/>
                    <a:p>
                      <a:pPr marL="2286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10.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*TN omogućuje mi kontakt sa svakim učiteljem radi čega imam bolji uvid u trud, mogućnosti i sposobnosti mog djeteta*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7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7225">
                <a:tc>
                  <a:txBody>
                    <a:bodyPr/>
                    <a:lstStyle/>
                    <a:p>
                      <a:pPr marL="2286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11.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Mislim da se zadaća zadaje  uravnoteženo (optimalno obzirom na obujam gradiva kroz tjedan)*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7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7225">
                <a:tc>
                  <a:txBody>
                    <a:bodyPr/>
                    <a:lstStyle/>
                    <a:p>
                      <a:pPr marL="2286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12.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Komunikacija sa učiteljima olakšava mi shvaćanje obveza mog djeteta *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7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7225">
                <a:tc>
                  <a:txBody>
                    <a:bodyPr/>
                    <a:lstStyle/>
                    <a:p>
                      <a:pPr marL="2286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13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Komunikacija sa učiteljima olakšava mi shvaćanje odgovornosti učitelja*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7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Roditelji 1. razreda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1038371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026563"/>
          </a:xfrm>
        </p:spPr>
        <p:txBody>
          <a:bodyPr>
            <a:normAutofit/>
          </a:bodyPr>
          <a:lstStyle/>
          <a:p>
            <a:r>
              <a:rPr lang="hr-HR" sz="2000" dirty="0" smtClean="0"/>
              <a:t>U svim pitanjima prevladavaju potvrdni odgovori, a ponajviše u pitanju koje se odnosi na lakši prijelaz sa razredne na predmetnu </a:t>
            </a:r>
            <a:r>
              <a:rPr lang="hr-HR" sz="2000" dirty="0" smtClean="0"/>
              <a:t>nastavu, što govori o tome da su roditelji zadovoljni radom TN.</a:t>
            </a:r>
            <a:endParaRPr lang="hr-HR" sz="2000" dirty="0" smtClean="0"/>
          </a:p>
          <a:p>
            <a:pPr marL="109728" indent="0">
              <a:buNone/>
            </a:pPr>
            <a:endParaRPr lang="hr-HR" sz="2000" dirty="0" smtClean="0"/>
          </a:p>
          <a:p>
            <a:r>
              <a:rPr lang="hr-HR" sz="2000" dirty="0" smtClean="0"/>
              <a:t>Od </a:t>
            </a:r>
            <a:r>
              <a:rPr lang="hr-HR" sz="2000"/>
              <a:t>16 </a:t>
            </a:r>
            <a:r>
              <a:rPr lang="hr-HR" sz="2000" smtClean="0"/>
              <a:t>roditelja, njih 4 </a:t>
            </a:r>
            <a:r>
              <a:rPr lang="hr-HR" sz="2000" dirty="0"/>
              <a:t>smatra </a:t>
            </a:r>
            <a:r>
              <a:rPr lang="hr-HR" sz="2000" dirty="0" smtClean="0"/>
              <a:t>da </a:t>
            </a:r>
            <a:r>
              <a:rPr lang="hr-HR" sz="2000" dirty="0" smtClean="0"/>
              <a:t>TN </a:t>
            </a:r>
            <a:r>
              <a:rPr lang="hr-HR" sz="2000" dirty="0" smtClean="0"/>
              <a:t>ne omogućuje bolju suradnju sa učiteljima</a:t>
            </a:r>
          </a:p>
          <a:p>
            <a:pPr marL="109728" indent="0">
              <a:buNone/>
            </a:pPr>
            <a:endParaRPr lang="hr-HR" sz="2000" dirty="0" smtClean="0"/>
          </a:p>
          <a:p>
            <a:r>
              <a:rPr lang="hr-HR" sz="2000" dirty="0" smtClean="0"/>
              <a:t>Podijeljena mišljenja između NE ZNAM i DA su ponajviše u prvih 7 pitanja koji se odnose na poučavanje, motivaciju, bolji uspjeh njihove djece, samopouzdanje, jasnije poučavanje i posvećivanje učiteljica svakom </a:t>
            </a:r>
            <a:r>
              <a:rPr lang="hr-HR" sz="2000" dirty="0" smtClean="0"/>
              <a:t>djetetu</a:t>
            </a:r>
          </a:p>
          <a:p>
            <a:pPr marL="109728" indent="0">
              <a:buNone/>
            </a:pPr>
            <a:endParaRPr lang="hr-HR" sz="2000" dirty="0"/>
          </a:p>
          <a:p>
            <a:pPr marL="109728" indent="0">
              <a:buNone/>
            </a:pPr>
            <a:endParaRPr lang="hr-HR" sz="2000" dirty="0" smtClean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10482"/>
            <a:ext cx="8229600" cy="1143000"/>
          </a:xfrm>
        </p:spPr>
        <p:txBody>
          <a:bodyPr>
            <a:normAutofit/>
          </a:bodyPr>
          <a:lstStyle/>
          <a:p>
            <a:r>
              <a:rPr lang="hr-HR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High Tower Text" panose="02040502050506030303" pitchFamily="18" charset="0"/>
              </a:rPr>
              <a:t>Zaključci – roditelji </a:t>
            </a:r>
            <a:endParaRPr lang="hr-HR" sz="3200" dirty="0">
              <a:solidFill>
                <a:schemeClr val="accent6">
                  <a:lumMod val="60000"/>
                  <a:lumOff val="40000"/>
                </a:schemeClr>
              </a:solidFill>
              <a:latin typeface="High Tower Text" panose="020405020505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854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2814807"/>
              </p:ext>
            </p:extLst>
          </p:nvPr>
        </p:nvGraphicFramePr>
        <p:xfrm>
          <a:off x="2934192" y="3212976"/>
          <a:ext cx="5997352" cy="2996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Pravokutnik 6"/>
          <p:cNvSpPr/>
          <p:nvPr/>
        </p:nvSpPr>
        <p:spPr>
          <a:xfrm>
            <a:off x="683568" y="332656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r-HR" i="1" dirty="0" smtClean="0"/>
              <a:t>- Timska </a:t>
            </a:r>
            <a:r>
              <a:rPr lang="hr-HR" i="1" dirty="0"/>
              <a:t>nastava je dinamična</a:t>
            </a:r>
            <a:r>
              <a:rPr lang="hr-HR" dirty="0"/>
              <a:t/>
            </a:r>
            <a:br>
              <a:rPr lang="hr-HR" dirty="0"/>
            </a:br>
            <a:r>
              <a:rPr lang="hr-HR" dirty="0"/>
              <a:t>- </a:t>
            </a:r>
            <a:r>
              <a:rPr lang="hr-HR" i="1" dirty="0"/>
              <a:t>Kvalitetnija je provedba obrazovnih predmeta (HJ, M, </a:t>
            </a:r>
            <a:r>
              <a:rPr lang="hr-HR" i="1" dirty="0" err="1"/>
              <a:t>PiD</a:t>
            </a:r>
            <a:r>
              <a:rPr lang="hr-HR" i="1" dirty="0"/>
              <a:t>, EJ)</a:t>
            </a:r>
            <a:r>
              <a:rPr lang="hr-HR" dirty="0"/>
              <a:t/>
            </a:r>
            <a:br>
              <a:rPr lang="hr-HR" dirty="0"/>
            </a:br>
            <a:r>
              <a:rPr lang="hr-HR" dirty="0"/>
              <a:t>- </a:t>
            </a:r>
            <a:r>
              <a:rPr lang="hr-HR" i="1" dirty="0"/>
              <a:t>U Timskoj nastavi imam više vremena za posvetiti se svakom pojedinom učeniku</a:t>
            </a:r>
            <a:r>
              <a:rPr lang="hr-HR" dirty="0"/>
              <a:t/>
            </a:r>
            <a:br>
              <a:rPr lang="hr-HR" dirty="0"/>
            </a:br>
            <a:r>
              <a:rPr lang="hr-HR" dirty="0"/>
              <a:t>- </a:t>
            </a:r>
            <a:r>
              <a:rPr lang="hr-HR" i="1" dirty="0"/>
              <a:t>Imam više vremena za obradu i utvrđivanje pojedine nastavne jedinice</a:t>
            </a:r>
            <a:r>
              <a:rPr lang="hr-HR" dirty="0"/>
              <a:t/>
            </a:r>
            <a:br>
              <a:rPr lang="hr-HR" dirty="0"/>
            </a:br>
            <a:r>
              <a:rPr lang="hr-HR" dirty="0"/>
              <a:t>- </a:t>
            </a:r>
            <a:r>
              <a:rPr lang="hr-HR" i="1" dirty="0"/>
              <a:t>U zasebnim razrednim odjelima učenici bolje savladavaju sadržaje H</a:t>
            </a:r>
            <a:r>
              <a:rPr lang="hr-HR" sz="1400" i="1" dirty="0"/>
              <a:t>J, M, </a:t>
            </a:r>
            <a:r>
              <a:rPr lang="hr-HR" sz="1400" i="1" dirty="0" err="1"/>
              <a:t>PiD</a:t>
            </a:r>
            <a:r>
              <a:rPr lang="hr-HR" sz="1400" i="1" dirty="0"/>
              <a:t>, EJ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46422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67146"/>
              </p:ext>
            </p:extLst>
          </p:nvPr>
        </p:nvGraphicFramePr>
        <p:xfrm>
          <a:off x="1722004" y="3068960"/>
          <a:ext cx="6923112" cy="3212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Pravokutnik 7"/>
          <p:cNvSpPr/>
          <p:nvPr/>
        </p:nvSpPr>
        <p:spPr>
          <a:xfrm>
            <a:off x="611560" y="295505"/>
            <a:ext cx="4572000" cy="252376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r-HR" i="1" dirty="0" smtClean="0"/>
              <a:t>- </a:t>
            </a:r>
            <a:r>
              <a:rPr lang="hr-HR" sz="1400" i="1" dirty="0" smtClean="0"/>
              <a:t>Razvijaju </a:t>
            </a:r>
            <a:r>
              <a:rPr lang="hr-HR" sz="1400" i="1" dirty="0"/>
              <a:t>se učiteljske kompetencije obzirom na Timsko djelovanje (stručno-predmetne, organizacijske, međuljudske, </a:t>
            </a:r>
            <a:r>
              <a:rPr lang="hr-HR" sz="1400" i="1" dirty="0" err="1"/>
              <a:t>prosocijalne</a:t>
            </a:r>
            <a:r>
              <a:rPr lang="hr-HR" sz="1400" i="1" dirty="0"/>
              <a:t>)</a:t>
            </a:r>
            <a:r>
              <a:rPr lang="hr-HR" sz="1400" dirty="0"/>
              <a:t/>
            </a:r>
            <a:br>
              <a:rPr lang="hr-HR" sz="1400" dirty="0"/>
            </a:br>
            <a:r>
              <a:rPr lang="hr-HR" sz="1400" dirty="0" smtClean="0"/>
              <a:t>- </a:t>
            </a:r>
            <a:r>
              <a:rPr lang="hr-HR" sz="1400" i="1" dirty="0" smtClean="0"/>
              <a:t>TN </a:t>
            </a:r>
            <a:r>
              <a:rPr lang="hr-HR" sz="1400" i="1" dirty="0"/>
              <a:t>daje mi više kreativnog prostora za pronalaženje novih načina rada s učenicima</a:t>
            </a:r>
            <a:r>
              <a:rPr lang="hr-HR" sz="1400" dirty="0"/>
              <a:t/>
            </a:r>
            <a:br>
              <a:rPr lang="hr-HR" sz="1400" dirty="0"/>
            </a:br>
            <a:r>
              <a:rPr lang="hr-HR" sz="1400" dirty="0" smtClean="0"/>
              <a:t>- </a:t>
            </a:r>
            <a:r>
              <a:rPr lang="hr-HR" sz="1400" i="1" dirty="0" smtClean="0"/>
              <a:t>Učenici </a:t>
            </a:r>
            <a:r>
              <a:rPr lang="hr-HR" sz="1400" i="1" dirty="0"/>
              <a:t>postižu bolji uspjeh</a:t>
            </a:r>
            <a:r>
              <a:rPr lang="hr-HR" sz="1400" dirty="0"/>
              <a:t/>
            </a:r>
            <a:br>
              <a:rPr lang="hr-HR" sz="1400" dirty="0"/>
            </a:br>
            <a:r>
              <a:rPr lang="hr-HR" sz="1400" dirty="0" smtClean="0"/>
              <a:t>- </a:t>
            </a:r>
            <a:r>
              <a:rPr lang="hr-HR" sz="1400" i="1" dirty="0" smtClean="0"/>
              <a:t>Domaća </a:t>
            </a:r>
            <a:r>
              <a:rPr lang="hr-HR" sz="1400" i="1" dirty="0"/>
              <a:t>zadaća zadaje se iz svih predmeta u skladu sa obujmom gradiva. </a:t>
            </a:r>
            <a:r>
              <a:rPr lang="hr-HR" sz="1400" dirty="0"/>
              <a:t/>
            </a:r>
            <a:br>
              <a:rPr lang="hr-HR" sz="1400" dirty="0"/>
            </a:br>
            <a:r>
              <a:rPr lang="hr-HR" sz="1400" dirty="0" smtClean="0"/>
              <a:t>- </a:t>
            </a:r>
            <a:r>
              <a:rPr lang="hr-HR" sz="1400" i="1" dirty="0" smtClean="0"/>
              <a:t>TN </a:t>
            </a:r>
            <a:r>
              <a:rPr lang="hr-HR" sz="1400" i="1" dirty="0"/>
              <a:t>omogućuje mi kvalitetnije upoznavanje predmeta kojeg predajem</a:t>
            </a:r>
            <a:br>
              <a:rPr lang="hr-HR" sz="1400" i="1" dirty="0"/>
            </a:br>
            <a:r>
              <a:rPr lang="hr-HR" sz="1400" i="1" dirty="0" smtClean="0"/>
              <a:t>- Učenici </a:t>
            </a:r>
            <a:r>
              <a:rPr lang="hr-HR" sz="1400" i="1" dirty="0"/>
              <a:t>su aktivniji na nastavi</a:t>
            </a: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3757149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6711979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b="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Učenici više razvijaju samopouzdanje</a:t>
            </a:r>
          </a:p>
        </p:txBody>
      </p:sp>
    </p:spTree>
    <p:extLst>
      <p:ext uri="{BB962C8B-B14F-4D97-AF65-F5344CB8AC3E}">
        <p14:creationId xmlns:p14="http://schemas.microsoft.com/office/powerpoint/2010/main" val="818708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6305311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r-HR" sz="2800" dirty="0">
                <a:solidFill>
                  <a:schemeClr val="accent2">
                    <a:lumMod val="75000"/>
                  </a:schemeClr>
                </a:solidFill>
              </a:rPr>
              <a:t>Ostvaruje se uža suradnja </a:t>
            </a:r>
            <a:r>
              <a:rPr lang="hr-HR" sz="28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hr-HR" sz="28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hr-HR" sz="2800" dirty="0" smtClean="0">
                <a:solidFill>
                  <a:schemeClr val="accent2">
                    <a:lumMod val="75000"/>
                  </a:schemeClr>
                </a:solidFill>
              </a:rPr>
              <a:t>s </a:t>
            </a:r>
            <a:r>
              <a:rPr lang="hr-HR" sz="2800" dirty="0">
                <a:solidFill>
                  <a:schemeClr val="accent2">
                    <a:lumMod val="75000"/>
                  </a:schemeClr>
                </a:solidFill>
              </a:rPr>
              <a:t>drugim učiteljima RN</a:t>
            </a:r>
          </a:p>
        </p:txBody>
      </p:sp>
    </p:spTree>
    <p:extLst>
      <p:ext uri="{BB962C8B-B14F-4D97-AF65-F5344CB8AC3E}">
        <p14:creationId xmlns:p14="http://schemas.microsoft.com/office/powerpoint/2010/main" val="3276538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0675611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dirty="0">
                <a:solidFill>
                  <a:schemeClr val="accent3"/>
                </a:solidFill>
                <a:latin typeface="+mn-lt"/>
              </a:rPr>
              <a:t>Bolje razumijem pojedinog učenika obzirom na ostvarenu suradnju s roditeljima </a:t>
            </a:r>
          </a:p>
        </p:txBody>
      </p:sp>
    </p:spTree>
    <p:extLst>
      <p:ext uri="{BB962C8B-B14F-4D97-AF65-F5344CB8AC3E}">
        <p14:creationId xmlns:p14="http://schemas.microsoft.com/office/powerpoint/2010/main" val="2283571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4597971"/>
          </a:xfrm>
        </p:spPr>
        <p:txBody>
          <a:bodyPr>
            <a:normAutofit fontScale="85000" lnSpcReduction="20000"/>
          </a:bodyPr>
          <a:lstStyle/>
          <a:p>
            <a:r>
              <a:rPr lang="hr-HR" sz="2000" dirty="0" smtClean="0"/>
              <a:t>Sve tri učiteljice </a:t>
            </a:r>
            <a:r>
              <a:rPr lang="hr-HR" sz="2000" dirty="0" smtClean="0"/>
              <a:t>potvrđuju slijedeće tvrdnje </a:t>
            </a:r>
            <a:r>
              <a:rPr lang="hr-HR" sz="2000" dirty="0" smtClean="0"/>
              <a:t>:</a:t>
            </a:r>
          </a:p>
          <a:p>
            <a:pPr marL="109728" indent="0">
              <a:buNone/>
            </a:pPr>
            <a:r>
              <a:rPr lang="hr-HR" sz="1800" dirty="0" smtClean="0"/>
              <a:t>-  timski oblik rada </a:t>
            </a:r>
            <a:r>
              <a:rPr lang="hr-HR" sz="1800" dirty="0" smtClean="0"/>
              <a:t>je </a:t>
            </a:r>
            <a:r>
              <a:rPr lang="hr-HR" sz="1800" dirty="0" smtClean="0"/>
              <a:t>dinamičniji; </a:t>
            </a:r>
          </a:p>
          <a:p>
            <a:pPr>
              <a:buFontTx/>
              <a:buChar char="-"/>
            </a:pPr>
            <a:r>
              <a:rPr lang="hr-HR" sz="1800" dirty="0" smtClean="0"/>
              <a:t>kvalitetnija </a:t>
            </a:r>
            <a:r>
              <a:rPr lang="hr-HR" sz="1800" dirty="0" smtClean="0"/>
              <a:t>je provedba </a:t>
            </a:r>
            <a:r>
              <a:rPr lang="hr-HR" sz="1800" dirty="0" smtClean="0"/>
              <a:t>obrazovnih predmeta </a:t>
            </a:r>
          </a:p>
          <a:p>
            <a:pPr>
              <a:buFontTx/>
              <a:buChar char="-"/>
            </a:pPr>
            <a:r>
              <a:rPr lang="hr-HR" sz="1800" dirty="0" smtClean="0"/>
              <a:t>učenicima su obrazovni predmeti jasniji  kada se poučavaju u zasebnim razrednim odjelima;</a:t>
            </a:r>
          </a:p>
          <a:p>
            <a:pPr>
              <a:buFontTx/>
              <a:buChar char="-"/>
            </a:pPr>
            <a:r>
              <a:rPr lang="hr-HR" sz="1800" dirty="0" smtClean="0"/>
              <a:t>više vremena učiteljice imaju za obradu sadržaja </a:t>
            </a:r>
          </a:p>
          <a:p>
            <a:pPr>
              <a:buFontTx/>
              <a:buChar char="-"/>
            </a:pPr>
            <a:r>
              <a:rPr lang="hr-HR" sz="1800" dirty="0" smtClean="0"/>
              <a:t>posvećivanje svakom učeniku posebno</a:t>
            </a:r>
          </a:p>
          <a:p>
            <a:pPr marL="109728" indent="0">
              <a:buNone/>
            </a:pPr>
            <a:endParaRPr lang="hr-HR" sz="1800" dirty="0" smtClean="0"/>
          </a:p>
          <a:p>
            <a:r>
              <a:rPr lang="hr-HR" sz="2000" dirty="0" smtClean="0"/>
              <a:t>2 učiteljice su neodlučne kada se postavlja pitanje </a:t>
            </a:r>
            <a:r>
              <a:rPr lang="hr-HR" sz="2000" dirty="0" smtClean="0"/>
              <a:t>o razvoju samopouzdanja učenika</a:t>
            </a:r>
          </a:p>
          <a:p>
            <a:pPr marL="109728" indent="0">
              <a:buNone/>
            </a:pPr>
            <a:endParaRPr lang="hr-HR" sz="2000" dirty="0" smtClean="0"/>
          </a:p>
          <a:p>
            <a:r>
              <a:rPr lang="hr-HR" sz="2000" dirty="0" smtClean="0"/>
              <a:t>Podijeljena su mišljenja u 15. pitanju koje se odnosi na bolje razumijevanje učenika obzirom na ostvarenu suradnju s roditeljima</a:t>
            </a:r>
            <a:r>
              <a:rPr lang="hr-HR" sz="2000" dirty="0"/>
              <a:t> </a:t>
            </a:r>
            <a:r>
              <a:rPr lang="hr-HR" sz="2000" dirty="0" smtClean="0"/>
              <a:t>(svaka učiteljica odabrala je po jedan ponuđeni odgovor (</a:t>
            </a:r>
            <a:r>
              <a:rPr lang="hr-HR" sz="2000" i="1" dirty="0" smtClean="0"/>
              <a:t>ne, ne znam i da)</a:t>
            </a:r>
          </a:p>
          <a:p>
            <a:pPr marL="109728" indent="0">
              <a:buNone/>
            </a:pPr>
            <a:endParaRPr lang="hr-HR" sz="2000" dirty="0" smtClean="0"/>
          </a:p>
          <a:p>
            <a:r>
              <a:rPr lang="hr-HR" sz="2000" dirty="0" smtClean="0"/>
              <a:t>Jedna učiteljica smatra da se na ovaj način NE ostvaruje bolja suradnja s drugim učiteljicama RN</a:t>
            </a:r>
            <a:r>
              <a:rPr lang="hr-HR" sz="2000" dirty="0" smtClean="0"/>
              <a:t>;</a:t>
            </a:r>
          </a:p>
          <a:p>
            <a:endParaRPr lang="hr-HR" sz="2000" dirty="0"/>
          </a:p>
          <a:p>
            <a:pPr marL="109728" indent="0">
              <a:buNone/>
            </a:pPr>
            <a:endParaRPr lang="hr-HR" sz="2000" dirty="0" smtClean="0"/>
          </a:p>
          <a:p>
            <a:endParaRPr lang="hr-HR" sz="2000" dirty="0" smtClean="0"/>
          </a:p>
          <a:p>
            <a:endParaRPr lang="hr-HR" sz="2000" dirty="0" smtClean="0"/>
          </a:p>
          <a:p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hr-HR" sz="3200" dirty="0" smtClean="0">
                <a:solidFill>
                  <a:srgbClr val="041D88"/>
                </a:solidFill>
              </a:rPr>
              <a:t>Zaključci - učitelji</a:t>
            </a:r>
            <a:endParaRPr lang="hr-HR" sz="3200" dirty="0">
              <a:solidFill>
                <a:srgbClr val="041D8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3242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omilanje">
  <a:themeElements>
    <a:clrScheme name="Gomilanj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Gomilanj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Gomilanj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216</TotalTime>
  <Words>756</Words>
  <Application>Microsoft Office PowerPoint</Application>
  <PresentationFormat>Prikaz na zaslonu (4:3)</PresentationFormat>
  <Paragraphs>125</Paragraphs>
  <Slides>39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39</vt:i4>
      </vt:variant>
    </vt:vector>
  </HeadingPairs>
  <TitlesOfParts>
    <vt:vector size="40" baseType="lpstr">
      <vt:lpstr>Gomilanje</vt:lpstr>
      <vt:lpstr>Istraživanje Timskog rada u nastavi u Osnovnoj školi MRKOPALJ</vt:lpstr>
      <vt:lpstr>PowerPointova prezentacija</vt:lpstr>
      <vt:lpstr>PowerPointova prezentacija</vt:lpstr>
      <vt:lpstr>PowerPointova prezentacija</vt:lpstr>
      <vt:lpstr>PowerPointova prezentacija</vt:lpstr>
      <vt:lpstr>Učenici više razvijaju samopouzdanje</vt:lpstr>
      <vt:lpstr>Ostvaruje se uža suradnja  s drugim učiteljima RN</vt:lpstr>
      <vt:lpstr>Bolje razumijem pojedinog učenika obzirom na ostvarenu suradnju s roditeljima </vt:lpstr>
      <vt:lpstr>Zaključci - učitelji</vt:lpstr>
      <vt:lpstr>  Dodana mišljenja učiteljica    </vt:lpstr>
      <vt:lpstr>PowerPointova prezentacija</vt:lpstr>
      <vt:lpstr>Timska nastava mi je zanimljiva</vt:lpstr>
      <vt:lpstr>Više sam aktivan kad smo sami u razredu</vt:lpstr>
      <vt:lpstr>Lakše savladavam školske zadatke , jer ih bolje razumijem</vt:lpstr>
      <vt:lpstr>Imam bolji uspjeh</vt:lpstr>
      <vt:lpstr>Hrvatski jezik, matematiku i prirodu i društvo bolje razumijem jer učiteljica sve pojasni</vt:lpstr>
      <vt:lpstr>Kada mi nešto nije jasno učiteljica ima više vremena da mi pojasni</vt:lpstr>
      <vt:lpstr>Učiteljica mi uvijek nakon ispitivanja objasni što još moram naučiti</vt:lpstr>
      <vt:lpstr>Na nastavi imamo različite aktivnosti (crtanje, plakate, grupni rad, radionice)</vt:lpstr>
      <vt:lpstr>Domaća zadaća m je lakša i razumljivija</vt:lpstr>
      <vt:lpstr>Sviđa mi se što imamo više učiteljica</vt:lpstr>
      <vt:lpstr>Zanimljivo mi je  mijenjati učionice</vt:lpstr>
      <vt:lpstr>Zaključci - učenici</vt:lpstr>
      <vt:lpstr>PowerPointova prezentacija</vt:lpstr>
      <vt:lpstr>Moje dijete je aktivnije u pripremi za  školu </vt:lpstr>
      <vt:lpstr>Moje dijete postiže bolji uspjeh</vt:lpstr>
      <vt:lpstr>Moje dijete je motiviranije</vt:lpstr>
      <vt:lpstr>Moje dijete ima više samopouzdanja</vt:lpstr>
      <vt:lpstr>Učiteljice jasnije pojašnjavaju učenicima gradivo</vt:lpstr>
      <vt:lpstr>Učiteljice se više posvećuju svakom djetetu</vt:lpstr>
      <vt:lpstr>TN rasterećuje moje dijete od školskih sadržaja više u odnosu na rad u kombinaciji</vt:lpstr>
      <vt:lpstr>Djeci će biti lakši prijelaz u predmetnu nastavu</vt:lpstr>
      <vt:lpstr>Različiti stilovi učitelja utječu na socijalni razvoj mog djeteta</vt:lpstr>
      <vt:lpstr>TN omogućuje mi kontakt sa svakim učiteljem radi čega imam bolji uvid u trud, mogućnosti i sposobnosti mog djeteta*</vt:lpstr>
      <vt:lpstr>Mislim da se zadaća zadaje  uravnoteženo (optimalno obzirom na obujam gradiva kroz tjedan)</vt:lpstr>
      <vt:lpstr>Komunikacija sa učiteljima olakšava mi shvaćanje obveza mog djeteta *</vt:lpstr>
      <vt:lpstr>Komunikacija sa učiteljima olakšava mi shvaćanje odgovornosti učitelja</vt:lpstr>
      <vt:lpstr>Roditelji 1. razreda</vt:lpstr>
      <vt:lpstr>Zaključci – roditelji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Oš mrkopalj</dc:title>
  <dc:creator>Ingrid</dc:creator>
  <cp:lastModifiedBy>Ingrid</cp:lastModifiedBy>
  <cp:revision>39</cp:revision>
  <dcterms:created xsi:type="dcterms:W3CDTF">2016-04-05T08:27:33Z</dcterms:created>
  <dcterms:modified xsi:type="dcterms:W3CDTF">2016-05-24T06:37:40Z</dcterms:modified>
</cp:coreProperties>
</file>