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0" r:id="rId4"/>
    <p:sldId id="271" r:id="rId5"/>
    <p:sldId id="274" r:id="rId6"/>
    <p:sldId id="275" r:id="rId7"/>
    <p:sldId id="277" r:id="rId8"/>
    <p:sldId id="282" r:id="rId9"/>
    <p:sldId id="307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308" r:id="rId24"/>
    <p:sldId id="260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61" r:id="rId36"/>
    <p:sldId id="262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83936"/>
        <c:axId val="161068096"/>
      </c:barChart>
      <c:catAx>
        <c:axId val="11818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068096"/>
        <c:crosses val="autoZero"/>
        <c:auto val="1"/>
        <c:lblAlgn val="ctr"/>
        <c:lblOffset val="100"/>
        <c:noMultiLvlLbl val="0"/>
      </c:catAx>
      <c:valAx>
        <c:axId val="16106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8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8112"/>
        <c:axId val="129809152"/>
      </c:barChart>
      <c:catAx>
        <c:axId val="1288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09152"/>
        <c:crosses val="autoZero"/>
        <c:auto val="1"/>
        <c:lblAlgn val="ctr"/>
        <c:lblOffset val="100"/>
        <c:noMultiLvlLbl val="0"/>
      </c:catAx>
      <c:valAx>
        <c:axId val="12980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58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00864"/>
        <c:axId val="128920960"/>
      </c:barChart>
      <c:catAx>
        <c:axId val="12970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920960"/>
        <c:crosses val="autoZero"/>
        <c:auto val="1"/>
        <c:lblAlgn val="ctr"/>
        <c:lblOffset val="100"/>
        <c:noMultiLvlLbl val="0"/>
      </c:catAx>
      <c:valAx>
        <c:axId val="12892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00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9136"/>
        <c:axId val="128922112"/>
      </c:barChart>
      <c:catAx>
        <c:axId val="1288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922112"/>
        <c:crosses val="autoZero"/>
        <c:auto val="1"/>
        <c:lblAlgn val="ctr"/>
        <c:lblOffset val="100"/>
        <c:noMultiLvlLbl val="0"/>
      </c:catAx>
      <c:valAx>
        <c:axId val="1289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59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7088"/>
        <c:axId val="128923264"/>
      </c:barChart>
      <c:catAx>
        <c:axId val="1288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923264"/>
        <c:crosses val="autoZero"/>
        <c:auto val="1"/>
        <c:lblAlgn val="ctr"/>
        <c:lblOffset val="100"/>
        <c:noMultiLvlLbl val="0"/>
      </c:catAx>
      <c:valAx>
        <c:axId val="12892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5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25440"/>
        <c:axId val="118040832"/>
      </c:barChart>
      <c:catAx>
        <c:axId val="1297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040832"/>
        <c:crosses val="autoZero"/>
        <c:auto val="1"/>
        <c:lblAlgn val="ctr"/>
        <c:lblOffset val="100"/>
        <c:noMultiLvlLbl val="0"/>
      </c:catAx>
      <c:valAx>
        <c:axId val="11804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2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24928"/>
        <c:axId val="156493504"/>
      </c:barChart>
      <c:catAx>
        <c:axId val="1297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493504"/>
        <c:crosses val="autoZero"/>
        <c:auto val="1"/>
        <c:lblAlgn val="ctr"/>
        <c:lblOffset val="100"/>
        <c:noMultiLvlLbl val="0"/>
      </c:catAx>
      <c:valAx>
        <c:axId val="15649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2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16704"/>
        <c:axId val="156495808"/>
      </c:barChart>
      <c:catAx>
        <c:axId val="1566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495808"/>
        <c:crosses val="autoZero"/>
        <c:auto val="1"/>
        <c:lblAlgn val="ctr"/>
        <c:lblOffset val="100"/>
        <c:noMultiLvlLbl val="0"/>
      </c:catAx>
      <c:valAx>
        <c:axId val="15649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61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26464"/>
        <c:axId val="156498112"/>
      </c:barChart>
      <c:catAx>
        <c:axId val="1297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498112"/>
        <c:crosses val="autoZero"/>
        <c:auto val="1"/>
        <c:lblAlgn val="ctr"/>
        <c:lblOffset val="100"/>
        <c:noMultiLvlLbl val="0"/>
      </c:catAx>
      <c:valAx>
        <c:axId val="1564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26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27488"/>
        <c:axId val="229777984"/>
      </c:barChart>
      <c:catAx>
        <c:axId val="1297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777984"/>
        <c:crosses val="autoZero"/>
        <c:auto val="1"/>
        <c:lblAlgn val="ctr"/>
        <c:lblOffset val="100"/>
        <c:noMultiLvlLbl val="0"/>
      </c:catAx>
      <c:valAx>
        <c:axId val="22977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2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35488"/>
        <c:axId val="229780288"/>
      </c:barChart>
      <c:catAx>
        <c:axId val="20153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780288"/>
        <c:crosses val="autoZero"/>
        <c:auto val="1"/>
        <c:lblAlgn val="ctr"/>
        <c:lblOffset val="100"/>
        <c:noMultiLvlLbl val="0"/>
      </c:catAx>
      <c:valAx>
        <c:axId val="22978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53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05600"/>
        <c:axId val="161070400"/>
      </c:barChart>
      <c:catAx>
        <c:axId val="11810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1070400"/>
        <c:crosses val="autoZero"/>
        <c:auto val="1"/>
        <c:lblAlgn val="ctr"/>
        <c:lblOffset val="100"/>
        <c:noMultiLvlLbl val="0"/>
      </c:catAx>
      <c:valAx>
        <c:axId val="16107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05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632256"/>
        <c:axId val="229783168"/>
      </c:barChart>
      <c:catAx>
        <c:axId val="20163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29783168"/>
        <c:crosses val="autoZero"/>
        <c:auto val="1"/>
        <c:lblAlgn val="ctr"/>
        <c:lblOffset val="100"/>
        <c:noMultiLvlLbl val="0"/>
      </c:catAx>
      <c:valAx>
        <c:axId val="22978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63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39072"/>
        <c:axId val="229818368"/>
      </c:barChart>
      <c:catAx>
        <c:axId val="20153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229818368"/>
        <c:crosses val="autoZero"/>
        <c:auto val="1"/>
        <c:lblAlgn val="ctr"/>
        <c:lblOffset val="100"/>
        <c:noMultiLvlLbl val="0"/>
      </c:catAx>
      <c:valAx>
        <c:axId val="22981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539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38048"/>
        <c:axId val="229820672"/>
      </c:barChart>
      <c:catAx>
        <c:axId val="20153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9820672"/>
        <c:crosses val="autoZero"/>
        <c:auto val="1"/>
        <c:lblAlgn val="ctr"/>
        <c:lblOffset val="100"/>
        <c:noMultiLvlLbl val="0"/>
      </c:catAx>
      <c:valAx>
        <c:axId val="22982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53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631232"/>
        <c:axId val="229822976"/>
      </c:barChart>
      <c:catAx>
        <c:axId val="20163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229822976"/>
        <c:crosses val="autoZero"/>
        <c:auto val="1"/>
        <c:lblAlgn val="ctr"/>
        <c:lblOffset val="100"/>
        <c:noMultiLvlLbl val="0"/>
      </c:catAx>
      <c:valAx>
        <c:axId val="22982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631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632768"/>
        <c:axId val="229825280"/>
      </c:barChart>
      <c:catAx>
        <c:axId val="20163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9825280"/>
        <c:crosses val="autoZero"/>
        <c:auto val="1"/>
        <c:lblAlgn val="ctr"/>
        <c:lblOffset val="100"/>
        <c:noMultiLvlLbl val="0"/>
      </c:catAx>
      <c:valAx>
        <c:axId val="2298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63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888512"/>
        <c:axId val="230065280"/>
      </c:barChart>
      <c:catAx>
        <c:axId val="22988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0065280"/>
        <c:crosses val="autoZero"/>
        <c:auto val="1"/>
        <c:lblAlgn val="ctr"/>
        <c:lblOffset val="100"/>
        <c:noMultiLvlLbl val="0"/>
      </c:catAx>
      <c:valAx>
        <c:axId val="23006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88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20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94784"/>
        <c:axId val="230067584"/>
      </c:barChart>
      <c:catAx>
        <c:axId val="22949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30067584"/>
        <c:crosses val="autoZero"/>
        <c:auto val="1"/>
        <c:lblAlgn val="ctr"/>
        <c:lblOffset val="100"/>
        <c:noMultiLvlLbl val="0"/>
      </c:catAx>
      <c:valAx>
        <c:axId val="23006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494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95296"/>
        <c:axId val="230069888"/>
      </c:barChart>
      <c:catAx>
        <c:axId val="22949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30069888"/>
        <c:crosses val="autoZero"/>
        <c:auto val="1"/>
        <c:lblAlgn val="ctr"/>
        <c:lblOffset val="100"/>
        <c:noMultiLvlLbl val="0"/>
      </c:catAx>
      <c:valAx>
        <c:axId val="23006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49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95808"/>
        <c:axId val="229515264"/>
      </c:barChart>
      <c:catAx>
        <c:axId val="229495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29515264"/>
        <c:crosses val="autoZero"/>
        <c:auto val="1"/>
        <c:lblAlgn val="ctr"/>
        <c:lblOffset val="100"/>
        <c:noMultiLvlLbl val="0"/>
      </c:catAx>
      <c:valAx>
        <c:axId val="22951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49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21632"/>
        <c:axId val="229518144"/>
      </c:barChart>
      <c:catAx>
        <c:axId val="23002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229518144"/>
        <c:crosses val="autoZero"/>
        <c:auto val="1"/>
        <c:lblAlgn val="ctr"/>
        <c:lblOffset val="100"/>
        <c:noMultiLvlLbl val="0"/>
      </c:catAx>
      <c:valAx>
        <c:axId val="2295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02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84960"/>
        <c:axId val="200918720"/>
      </c:barChart>
      <c:catAx>
        <c:axId val="11818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200918720"/>
        <c:crosses val="autoZero"/>
        <c:auto val="1"/>
        <c:lblAlgn val="ctr"/>
        <c:lblOffset val="100"/>
        <c:noMultiLvlLbl val="0"/>
      </c:catAx>
      <c:valAx>
        <c:axId val="20091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8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List1!$E$5:$E$7</c:f>
              <c:strCache>
                <c:ptCount val="3"/>
                <c:pt idx="0">
                  <c:v>da</c:v>
                </c:pt>
                <c:pt idx="1">
                  <c:v>ne znam</c:v>
                </c:pt>
                <c:pt idx="2">
                  <c:v>ne</c:v>
                </c:pt>
              </c:strCache>
            </c:strRef>
          </c:cat>
          <c:val>
            <c:numRef>
              <c:f>List1!$F$5:$F$7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64256"/>
        <c:axId val="229519872"/>
      </c:barChart>
      <c:catAx>
        <c:axId val="22966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29519872"/>
        <c:crosses val="autoZero"/>
        <c:auto val="1"/>
        <c:lblAlgn val="ctr"/>
        <c:lblOffset val="100"/>
        <c:noMultiLvlLbl val="0"/>
      </c:catAx>
      <c:valAx>
        <c:axId val="22951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66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58048"/>
        <c:axId val="200921024"/>
      </c:barChart>
      <c:catAx>
        <c:axId val="12825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0921024"/>
        <c:crosses val="autoZero"/>
        <c:auto val="1"/>
        <c:lblAlgn val="ctr"/>
        <c:lblOffset val="100"/>
        <c:noMultiLvlLbl val="0"/>
      </c:catAx>
      <c:valAx>
        <c:axId val="20092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25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61120"/>
        <c:axId val="200924480"/>
      </c:barChart>
      <c:catAx>
        <c:axId val="1282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0924480"/>
        <c:crosses val="autoZero"/>
        <c:auto val="1"/>
        <c:lblAlgn val="ctr"/>
        <c:lblOffset val="100"/>
        <c:noMultiLvlLbl val="0"/>
      </c:catAx>
      <c:valAx>
        <c:axId val="2009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26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42464"/>
        <c:axId val="118039104"/>
      </c:barChart>
      <c:catAx>
        <c:axId val="4134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039104"/>
        <c:crosses val="autoZero"/>
        <c:auto val="1"/>
        <c:lblAlgn val="ctr"/>
        <c:lblOffset val="100"/>
        <c:noMultiLvlLbl val="0"/>
      </c:catAx>
      <c:valAx>
        <c:axId val="11803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4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99840"/>
        <c:axId val="118045440"/>
      </c:barChart>
      <c:catAx>
        <c:axId val="12969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045440"/>
        <c:crosses val="autoZero"/>
        <c:auto val="1"/>
        <c:lblAlgn val="ctr"/>
        <c:lblOffset val="100"/>
        <c:noMultiLvlLbl val="0"/>
      </c:catAx>
      <c:valAx>
        <c:axId val="11804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99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00352"/>
        <c:axId val="129803968"/>
      </c:barChart>
      <c:catAx>
        <c:axId val="12970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03968"/>
        <c:crosses val="autoZero"/>
        <c:auto val="1"/>
        <c:lblAlgn val="ctr"/>
        <c:lblOffset val="100"/>
        <c:noMultiLvlLbl val="0"/>
      </c:catAx>
      <c:valAx>
        <c:axId val="12980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0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List1!$D$5:$D$7</c:f>
              <c:strCache>
                <c:ptCount val="3"/>
                <c:pt idx="0">
                  <c:v>ne</c:v>
                </c:pt>
                <c:pt idx="1">
                  <c:v>ne znam</c:v>
                </c:pt>
                <c:pt idx="2">
                  <c:v>da</c:v>
                </c:pt>
              </c:strCache>
            </c:strRef>
          </c:cat>
          <c:val>
            <c:numRef>
              <c:f>List1!$E$5:$E$7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7600"/>
        <c:axId val="129806272"/>
      </c:barChart>
      <c:catAx>
        <c:axId val="1288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06272"/>
        <c:crosses val="autoZero"/>
        <c:auto val="1"/>
        <c:lblAlgn val="ctr"/>
        <c:lblOffset val="100"/>
        <c:noMultiLvlLbl val="0"/>
      </c:catAx>
      <c:valAx>
        <c:axId val="12980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57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377C3D-7BB2-4D23-9D10-616807B37D36}" type="datetimeFigureOut">
              <a:rPr lang="sr-Latn-CS" smtClean="0"/>
              <a:t>31.5.2016.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360000">
            <a:off x="3396471" y="1422339"/>
            <a:ext cx="4847038" cy="2561819"/>
          </a:xfrm>
        </p:spPr>
        <p:txBody>
          <a:bodyPr>
            <a:noAutofit/>
          </a:bodyPr>
          <a:lstStyle/>
          <a:p>
            <a:r>
              <a:rPr lang="hr-HR" sz="4000" dirty="0"/>
              <a:t>Istraživanje Timskog rada u nastavi u Osnovnoj školi 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Skrad</a:t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6781800" cy="76200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školska godina 2015./2016.</a:t>
            </a:r>
          </a:p>
          <a:p>
            <a:r>
              <a:rPr lang="hr-HR" dirty="0"/>
              <a:t>istraživanje provela pedagoginja </a:t>
            </a:r>
            <a:r>
              <a:rPr lang="hr-HR" dirty="0" err="1"/>
              <a:t>ingrid</a:t>
            </a:r>
            <a:r>
              <a:rPr lang="hr-HR" dirty="0"/>
              <a:t> </a:t>
            </a:r>
            <a:r>
              <a:rPr lang="hr-HR" dirty="0" err="1"/>
              <a:t>šimičić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573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Moje dijete je aktivnije u pripremi za  školu 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3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0" dirty="0">
                <a:solidFill>
                  <a:schemeClr val="bg2">
                    <a:lumMod val="25000"/>
                  </a:schemeClr>
                </a:solidFill>
              </a:rPr>
              <a:t>Moje dijete postiže bolji uspjeh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59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Moje dijete je motiviranije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132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Moje dijete ima više samopouzdanja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63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Učiteljice jasnije pojašnjavaju učenicima gradivo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8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Učiteljice se više posvećuju svakom djetetu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082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TN </a:t>
            </a:r>
            <a:r>
              <a:rPr lang="hr-HR" sz="27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rasterećuje moje dijete od školskih sadržaja više u odnosu na rad u kombinaciji</a:t>
            </a:r>
            <a:endParaRPr lang="hr-HR" sz="3600" b="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65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0" dirty="0">
                <a:solidFill>
                  <a:srgbClr val="37553B"/>
                </a:solidFill>
                <a:latin typeface="Arial Rounded MT Bold" panose="020F0704030504030204" pitchFamily="34" charset="0"/>
              </a:rPr>
              <a:t>Djeci će biti lakši prijelaz u predmetnu </a:t>
            </a:r>
            <a:r>
              <a:rPr lang="hr-HR" sz="3600" b="0" dirty="0" smtClean="0">
                <a:solidFill>
                  <a:srgbClr val="37553B"/>
                </a:solidFill>
                <a:latin typeface="Arial Rounded MT Bold" panose="020F0704030504030204" pitchFamily="34" charset="0"/>
              </a:rPr>
              <a:t>nastavu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7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100" b="0" dirty="0" smtClean="0">
                <a:solidFill>
                  <a:schemeClr val="bg2">
                    <a:lumMod val="50000"/>
                  </a:schemeClr>
                </a:solidFill>
              </a:rPr>
              <a:t>Različiti stilovi učitelja utječu na socijalni razvoj mog djeteta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42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7F0D7F"/>
                </a:solidFill>
              </a:rPr>
              <a:t>TN </a:t>
            </a:r>
            <a:r>
              <a:rPr lang="hr-HR" sz="2000" dirty="0">
                <a:solidFill>
                  <a:srgbClr val="7F0D7F"/>
                </a:solidFill>
              </a:rPr>
              <a:t>omogućuje mi kontakt sa svakim učiteljem radi čega imam bolji uvid u trud, mogućnosti i sposobnosti mog djeteta*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96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 osnovnoj školi Skrad sudjelovalo je ukupno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63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0" dirty="0">
                <a:solidFill>
                  <a:srgbClr val="50612B"/>
                </a:solidFill>
              </a:rPr>
              <a:t>Mislim da se zadaća zadaje  uravnoteženo (optimalno obzirom na obujam gradiva kroz tjedan</a:t>
            </a:r>
            <a:r>
              <a:rPr lang="hr-HR" sz="2400" b="0" dirty="0" smtClean="0">
                <a:solidFill>
                  <a:srgbClr val="50612B"/>
                </a:solidFill>
              </a:rPr>
              <a:t>)</a:t>
            </a:r>
            <a:endParaRPr lang="hr-HR" sz="2400" b="0" dirty="0">
              <a:solidFill>
                <a:srgbClr val="50612B"/>
              </a:solidFill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08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0" dirty="0">
                <a:solidFill>
                  <a:srgbClr val="340785"/>
                </a:solidFill>
              </a:rPr>
              <a:t>Komunikacija sa učiteljima olakšava mi shvaćanje obveza mog djeteta </a:t>
            </a:r>
            <a:r>
              <a:rPr lang="hr-HR" sz="3600" i="1" dirty="0"/>
              <a:t>*</a:t>
            </a:r>
            <a:endParaRPr lang="hr-HR" sz="36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59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0" dirty="0">
                <a:solidFill>
                  <a:srgbClr val="752417"/>
                </a:solidFill>
              </a:rPr>
              <a:t>Komunikacija sa učiteljima olakšava mi shvaćanje odgovornosti </a:t>
            </a:r>
            <a:r>
              <a:rPr lang="hr-HR" sz="3600" b="0" dirty="0" smtClean="0">
                <a:solidFill>
                  <a:srgbClr val="752417"/>
                </a:solidFill>
              </a:rPr>
              <a:t>učitelja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16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965245" cy="1202485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5">
                    <a:lumMod val="75000"/>
                  </a:schemeClr>
                </a:solidFill>
              </a:rPr>
              <a:t>Zaključci – roditelji </a:t>
            </a:r>
            <a:endParaRPr lang="hr-H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1556792"/>
            <a:ext cx="6552728" cy="4166277"/>
          </a:xfrm>
        </p:spPr>
        <p:txBody>
          <a:bodyPr>
            <a:normAutofit fontScale="92500" lnSpcReduction="10000"/>
          </a:bodyPr>
          <a:lstStyle/>
          <a:p>
            <a:r>
              <a:rPr lang="hr-HR" sz="1800" dirty="0" smtClean="0"/>
              <a:t>Potvrdni odgovori prevladavaju, a najviše su birani u pitanjima :</a:t>
            </a:r>
          </a:p>
          <a:p>
            <a:pPr>
              <a:buFontTx/>
              <a:buChar char="-"/>
            </a:pPr>
            <a:r>
              <a:rPr lang="hr-HR" sz="1400" dirty="0" smtClean="0"/>
              <a:t>lakši prijelaz sa RN na PN; </a:t>
            </a:r>
          </a:p>
          <a:p>
            <a:pPr>
              <a:buFontTx/>
              <a:buChar char="-"/>
            </a:pPr>
            <a:r>
              <a:rPr lang="hr-HR" sz="1400" dirty="0" smtClean="0"/>
              <a:t>komunikacija s učiteljima olakšava mi shvaćanje moga djeteta </a:t>
            </a:r>
          </a:p>
          <a:p>
            <a:pPr>
              <a:buFontTx/>
              <a:buChar char="-"/>
            </a:pPr>
            <a:r>
              <a:rPr lang="hr-HR" sz="1400" dirty="0" smtClean="0"/>
              <a:t> odgovornost učitelja</a:t>
            </a:r>
          </a:p>
          <a:p>
            <a:pPr marL="0" indent="0">
              <a:buNone/>
            </a:pPr>
            <a:endParaRPr lang="hr-HR" sz="1400" dirty="0" smtClean="0"/>
          </a:p>
          <a:p>
            <a:r>
              <a:rPr lang="hr-HR" sz="1600" dirty="0" smtClean="0"/>
              <a:t>Potpuno Podijeljeni odgovori (između NE ZNAM i DA) su u gotovo svim pitanjima a ponajviše u tvrdnji koja govori da je  dijete aktivnije u ovom obliku rada</a:t>
            </a:r>
          </a:p>
          <a:p>
            <a:pPr marL="0" indent="0">
              <a:buNone/>
            </a:pPr>
            <a:endParaRPr lang="hr-HR" sz="1600" dirty="0" smtClean="0"/>
          </a:p>
          <a:p>
            <a:r>
              <a:rPr lang="hr-HR" sz="1600" dirty="0" smtClean="0"/>
              <a:t>Osim u prethodnom pitanju najviše odgovora NE (ali opet manje u odnosu na odabir odgovora da) </a:t>
            </a:r>
            <a:r>
              <a:rPr lang="hr-HR" sz="1600" dirty="0" smtClean="0"/>
              <a:t>birano </a:t>
            </a:r>
            <a:r>
              <a:rPr lang="hr-HR" sz="1600" dirty="0" smtClean="0"/>
              <a:t>je u tvrdnjama 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 boljem uspjehu,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 motiviranosti,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 posvećivanju svakom djetetu od strane učiteljice,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rasterećenje od sadržaja te suradnju sa učiteljima</a:t>
            </a:r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r>
              <a:rPr lang="hr-HR" sz="1400" dirty="0" smtClean="0"/>
              <a:t>Rezultati upitnika govore o podIjeljenosti mišljenja roditelja u gotovo svim aspektima rada TN i utjecaja na rad i razvoj učenika.</a:t>
            </a:r>
          </a:p>
          <a:p>
            <a:pPr marL="0" indent="0">
              <a:buNone/>
            </a:pPr>
            <a:endParaRPr lang="hr-HR" sz="1800" dirty="0" smtClean="0"/>
          </a:p>
          <a:p>
            <a:endParaRPr lang="hr-HR" sz="1800" dirty="0" smtClean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44650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učenici</a:t>
            </a:r>
            <a:endParaRPr lang="hr-HR" sz="5400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5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Timska nastava mi je </a:t>
            </a:r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zanimljiva</a:t>
            </a:r>
            <a:endParaRPr lang="hr-HR" sz="4000" b="1" dirty="0">
              <a:solidFill>
                <a:schemeClr val="accent2">
                  <a:lumMod val="75000"/>
                </a:schemeClr>
              </a:solidFill>
              <a:latin typeface="Chiller" panose="040204040310070206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29924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579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0070C0"/>
                </a:solidFill>
                <a:latin typeface="Chiller" panose="040204040310070206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Više sam aktivan kad smo sami u razredu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2345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0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Lakše savladavam školske zadatke , jer ih bolje razumijem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804274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699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  <a:latin typeface="Chiller" panose="04020404031007020602" pitchFamily="82" charset="0"/>
              </a:rPr>
              <a:t>Imam bolji uspjeh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8111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340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Hrvatski jezik, matematiku i prirodu i društvo bolje razumijem jer učiteljica sve pojasni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118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72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872208"/>
          </a:xfrm>
        </p:spPr>
        <p:txBody>
          <a:bodyPr>
            <a:noAutofit/>
          </a:bodyPr>
          <a:lstStyle/>
          <a:p>
            <a:pPr algn="l"/>
            <a:r>
              <a:rPr lang="hr-HR" sz="2000" dirty="0" smtClean="0"/>
              <a:t>-  </a:t>
            </a:r>
            <a:r>
              <a:rPr lang="hr-HR" sz="1800" dirty="0" smtClean="0"/>
              <a:t>Timska </a:t>
            </a:r>
            <a:r>
              <a:rPr lang="hr-HR" sz="1800" dirty="0"/>
              <a:t>nastava je </a:t>
            </a:r>
            <a:r>
              <a:rPr lang="hr-HR" sz="1800" dirty="0" smtClean="0"/>
              <a:t>dinamična</a:t>
            </a:r>
            <a:br>
              <a:rPr lang="hr-HR" sz="1800" dirty="0" smtClean="0"/>
            </a:br>
            <a:r>
              <a:rPr lang="hr-HR" sz="1800" dirty="0" smtClean="0"/>
              <a:t>-  Ostvaruje se uža suradnja s drugim učiteljicama RN</a:t>
            </a:r>
            <a:br>
              <a:rPr lang="hr-HR" sz="1800" dirty="0" smtClean="0"/>
            </a:br>
            <a:r>
              <a:rPr lang="hr-HR" sz="1800" dirty="0" smtClean="0"/>
              <a:t>-  Domaća zadaća zadaje se iz svih predmeta u skladu sa obujmom gradiva</a:t>
            </a:r>
            <a:br>
              <a:rPr lang="hr-HR" sz="1800" dirty="0" smtClean="0"/>
            </a:br>
            <a:r>
              <a:rPr lang="hr-HR" sz="1800" dirty="0" smtClean="0"/>
              <a:t>-  Bolje razumijem pojedinog učenika s obzirom na ostvarenu suradnju s</a:t>
            </a:r>
            <a:br>
              <a:rPr lang="hr-HR" sz="1800" dirty="0" smtClean="0"/>
            </a:br>
            <a:r>
              <a:rPr lang="hr-HR" sz="1800" dirty="0" smtClean="0"/>
              <a:t>   roditeljima</a:t>
            </a:r>
            <a:endParaRPr lang="hr-HR" sz="1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46328"/>
              </p:ext>
            </p:extLst>
          </p:nvPr>
        </p:nvGraphicFramePr>
        <p:xfrm>
          <a:off x="1115616" y="2420888"/>
          <a:ext cx="771520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364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Kada mi nešto nije jasno učiteljica ima više vremena da mi pojasni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14607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06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Učiteljica mi uvijek nakon ispitivanja objasni što još moram naučiti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69794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9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400" dirty="0">
                <a:solidFill>
                  <a:srgbClr val="FFC000"/>
                </a:solidFill>
                <a:latin typeface="Bookman Old Style" panose="02050604050505020204" pitchFamily="18" charset="0"/>
              </a:rPr>
              <a:t>Na nastavi imamo različite aktivnosti (crtanje, plakate, grupni rad, radionice)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50795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59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hiller" panose="040204040310070206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Domaća zadaća m je lakša i razumljivija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9703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3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832648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Sviđa mi se što imamo više učiteljica</a:t>
            </a:r>
          </a:p>
          <a:p>
            <a:endParaRPr lang="hr-HR" i="1" dirty="0" smtClean="0"/>
          </a:p>
          <a:p>
            <a:endParaRPr lang="hr-HR" i="1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196048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0287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/>
              <a:t>Zanimljivo mi je  mijenjati učionice</a:t>
            </a:r>
            <a:br>
              <a:rPr lang="hr-HR" i="1" dirty="0"/>
            </a:br>
            <a:r>
              <a:rPr lang="hr-HR" i="1" dirty="0"/>
              <a:t/>
            </a:r>
            <a:br>
              <a:rPr lang="hr-HR" i="1" dirty="0"/>
            </a:b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27305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2169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202485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B050"/>
                </a:solidFill>
                <a:latin typeface="Bauhaus 93" panose="04030905020B02020C02" pitchFamily="82" charset="0"/>
              </a:rPr>
              <a:t>Zaključci – učenici </a:t>
            </a:r>
            <a:endParaRPr lang="hr-HR" sz="3600" dirty="0">
              <a:solidFill>
                <a:srgbClr val="00B05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smtClean="0"/>
              <a:t>Svih 20 učenika odabrala su DA  u tvrdnji da učiteljica uvijek pojasni što još trebaju naučiti nakon ispitivanja</a:t>
            </a:r>
          </a:p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smtClean="0"/>
              <a:t>Najviše odgovora NE učenici biraju u pitanju o mijenjaju učionica</a:t>
            </a:r>
          </a:p>
          <a:p>
            <a:pPr marL="0" indent="0">
              <a:buNone/>
            </a:pPr>
            <a:endParaRPr lang="hr-HR" sz="1800" dirty="0" smtClean="0"/>
          </a:p>
          <a:p>
            <a:r>
              <a:rPr lang="hr-HR" sz="1800" dirty="0" smtClean="0"/>
              <a:t>Dosta je biranih odgovora – NE ZNAM i to u pitanjima koja se odnose na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700" dirty="0" smtClean="0"/>
              <a:t>zanimljivost TN,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700" dirty="0" smtClean="0"/>
              <a:t>lakše savladavanje obveza,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700" dirty="0" smtClean="0"/>
              <a:t>bolji uspjeh,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700" dirty="0" smtClean="0"/>
              <a:t>lakša domaća zadaća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700" dirty="0" smtClean="0"/>
              <a:t>kada mi nije jasno učiteljica mi pojasnio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700" dirty="0"/>
          </a:p>
          <a:p>
            <a:pPr marL="0" indent="0">
              <a:buNone/>
            </a:pPr>
            <a:r>
              <a:rPr lang="hr-HR" sz="1800" dirty="0" smtClean="0"/>
              <a:t>Podijeljena su mišljenja između da, ne znam i ne o tome da li je u radu TN domaća zadaća lakša i razumljivija.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900" dirty="0" smtClean="0"/>
              <a:t>Učenici su u dilemi što se tiče zadovoljstva radom u TN. U većini tvrdnji su podijeljena mišljenja s tim da prevladavaju potvrdni odgovori.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900" dirty="0"/>
          </a:p>
          <a:p>
            <a:pPr marL="0" indent="0">
              <a:buNone/>
            </a:pPr>
            <a:endParaRPr lang="hr-HR" sz="17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0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2000" i="1" dirty="0" smtClean="0"/>
              <a:t>-  Kvalitetnija </a:t>
            </a:r>
            <a:r>
              <a:rPr lang="hr-HR" sz="2000" i="1" dirty="0"/>
              <a:t>je provedba obrazovnih predmeta (HJ, M, </a:t>
            </a:r>
            <a:r>
              <a:rPr lang="hr-HR" sz="2000" i="1" dirty="0" err="1"/>
              <a:t>PiD</a:t>
            </a:r>
            <a:r>
              <a:rPr lang="hr-HR" sz="2000" i="1" dirty="0"/>
              <a:t>, EJ</a:t>
            </a:r>
            <a:r>
              <a:rPr lang="hr-HR" sz="2000" i="1" dirty="0" smtClean="0"/>
              <a:t>)</a:t>
            </a:r>
            <a:br>
              <a:rPr lang="hr-HR" sz="2000" i="1" dirty="0" smtClean="0"/>
            </a:br>
            <a:r>
              <a:rPr lang="hr-HR" sz="2000" i="1" dirty="0" smtClean="0"/>
              <a:t>-  TN  </a:t>
            </a:r>
            <a:r>
              <a:rPr lang="hr-HR" sz="2000" i="1" dirty="0"/>
              <a:t>omogućuje mi kvalitetnije upoznavanje predmeta kojeg </a:t>
            </a:r>
            <a:r>
              <a:rPr lang="hr-HR" sz="2000" i="1" dirty="0" smtClean="0"/>
              <a:t>predajem</a:t>
            </a:r>
            <a:br>
              <a:rPr lang="hr-HR" sz="2000" i="1" dirty="0" smtClean="0"/>
            </a:br>
            <a:r>
              <a:rPr lang="hr-HR" sz="2000" i="1" dirty="0" smtClean="0"/>
              <a:t>-  </a:t>
            </a:r>
            <a:r>
              <a:rPr lang="hr-HR" sz="2000" i="1" dirty="0"/>
              <a:t>TN daje mi više kreativnog prostora za pronalaženje novih načina rada </a:t>
            </a:r>
            <a:r>
              <a:rPr lang="hr-HR" sz="2000" i="1" dirty="0" smtClean="0"/>
              <a:t>s</a:t>
            </a:r>
            <a:br>
              <a:rPr lang="hr-HR" sz="2000" i="1" dirty="0" smtClean="0"/>
            </a:br>
            <a:r>
              <a:rPr lang="hr-HR" sz="2000" i="1" dirty="0"/>
              <a:t> </a:t>
            </a:r>
            <a:r>
              <a:rPr lang="hr-HR" sz="2000" i="1" dirty="0" smtClean="0"/>
              <a:t>   učenicima</a:t>
            </a:r>
            <a:br>
              <a:rPr lang="hr-HR" sz="2000" i="1" dirty="0" smtClean="0"/>
            </a:br>
            <a:r>
              <a:rPr lang="hr-HR" sz="2000" i="1" dirty="0" smtClean="0"/>
              <a:t>-  Imam više vremena za obradu i utvrđivanje pojedine nastavne jedinice</a:t>
            </a:r>
            <a:br>
              <a:rPr lang="hr-HR" sz="2000" i="1" dirty="0" smtClean="0"/>
            </a:br>
            <a:r>
              <a:rPr lang="hr-HR" sz="2000" i="1" dirty="0" smtClean="0"/>
              <a:t>-  U TN imam više vremena za posvetiti se svakom pojedinom učeniku</a:t>
            </a:r>
            <a:endParaRPr lang="hr-HR" sz="2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867390"/>
              </p:ext>
            </p:extLst>
          </p:nvPr>
        </p:nvGraphicFramePr>
        <p:xfrm>
          <a:off x="1259632" y="2492896"/>
          <a:ext cx="7427168" cy="36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47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i="1" dirty="0" smtClean="0"/>
              <a:t>-  Učenici </a:t>
            </a:r>
            <a:r>
              <a:rPr lang="hr-HR" sz="2800" i="1" dirty="0"/>
              <a:t>su aktivniji na </a:t>
            </a:r>
            <a:r>
              <a:rPr lang="hr-HR" sz="2800" i="1" dirty="0" smtClean="0"/>
              <a:t>nastavi</a:t>
            </a:r>
            <a:br>
              <a:rPr lang="hr-HR" sz="2800" i="1" dirty="0" smtClean="0"/>
            </a:br>
            <a:r>
              <a:rPr lang="hr-HR" sz="2800" i="1" dirty="0" smtClean="0"/>
              <a:t>-  </a:t>
            </a:r>
            <a:r>
              <a:rPr lang="hr-HR" sz="2400" i="1" dirty="0" smtClean="0"/>
              <a:t>Učenici </a:t>
            </a:r>
            <a:r>
              <a:rPr lang="hr-HR" sz="2400" i="1" dirty="0"/>
              <a:t>su motiviraniji</a:t>
            </a:r>
            <a:r>
              <a:rPr lang="hr-HR" sz="2800" i="1" dirty="0" smtClean="0"/>
              <a:t/>
            </a:r>
            <a:br>
              <a:rPr lang="hr-HR" sz="2800" i="1" dirty="0" smtClean="0"/>
            </a:b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74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/>
              <a:t>Učenici postižu bolji uspjeh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06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i="1" dirty="0"/>
              <a:t>Učenici više razvijaju samopouzdanje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90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hr-HR" sz="2800" i="1" dirty="0" smtClean="0"/>
              <a:t>-  </a:t>
            </a:r>
            <a:r>
              <a:rPr lang="hr-HR" sz="1800" i="1" dirty="0" smtClean="0"/>
              <a:t>Učenicima </a:t>
            </a:r>
            <a:r>
              <a:rPr lang="hr-HR" sz="1800" i="1" dirty="0"/>
              <a:t>će biti lakši prijelaz na predmetnu </a:t>
            </a:r>
            <a:r>
              <a:rPr lang="hr-HR" sz="1800" i="1" dirty="0" smtClean="0"/>
              <a:t>nastavu</a:t>
            </a:r>
            <a:br>
              <a:rPr lang="hr-HR" sz="1800" i="1" dirty="0" smtClean="0"/>
            </a:br>
            <a:r>
              <a:rPr lang="hr-HR" sz="1800" i="1" dirty="0" smtClean="0"/>
              <a:t>- U zasebnim razrednim odjelima učenici bolje savladavaju sadržaje HJ, MA, PR </a:t>
            </a:r>
            <a:r>
              <a:rPr lang="hr-HR" sz="1800" i="1" dirty="0" err="1" smtClean="0"/>
              <a:t>Iej</a:t>
            </a:r>
            <a:r>
              <a:rPr lang="hr-HR" sz="1800" i="1" dirty="0" smtClean="0"/>
              <a:t/>
            </a:r>
            <a:br>
              <a:rPr lang="hr-HR" sz="1800" i="1" dirty="0" smtClean="0"/>
            </a:br>
            <a:r>
              <a:rPr lang="hr-HR" sz="1800" i="1" dirty="0" smtClean="0"/>
              <a:t>-  </a:t>
            </a:r>
            <a:r>
              <a:rPr lang="hr-HR" sz="1800" i="1" dirty="0"/>
              <a:t>Razvijaju se učiteljske kompetencije obzirom na Timsko djelovanje (stručno-predmetne, organizacijske, međuljudske, </a:t>
            </a:r>
            <a:r>
              <a:rPr lang="hr-HR" sz="1800" i="1" dirty="0" err="1"/>
              <a:t>prosocijalne</a:t>
            </a:r>
            <a:r>
              <a:rPr lang="hr-HR" sz="2400" i="1" dirty="0" smtClean="0"/>
              <a:t/>
            </a:r>
            <a:br>
              <a:rPr lang="hr-HR" sz="2400" i="1" dirty="0" smtClean="0"/>
            </a:b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53075"/>
              </p:ext>
            </p:extLst>
          </p:nvPr>
        </p:nvGraphicFramePr>
        <p:xfrm>
          <a:off x="971600" y="2204864"/>
          <a:ext cx="771520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63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Zaključci -učitelji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HR" sz="1800" dirty="0" smtClean="0"/>
              <a:t>sve tri učiteljice odabiru odgovor DA samo u 2 tvrdnje:</a:t>
            </a:r>
          </a:p>
          <a:p>
            <a:pPr marL="0" indent="0">
              <a:buNone/>
            </a:pPr>
            <a:r>
              <a:rPr lang="hr-HR" sz="1800" dirty="0"/>
              <a:t>	</a:t>
            </a:r>
            <a:r>
              <a:rPr lang="hr-HR" sz="1600" dirty="0" smtClean="0"/>
              <a:t>- da  učenici lakše savladavaju obrazovne predmete</a:t>
            </a:r>
          </a:p>
          <a:p>
            <a:pPr marL="0" indent="0">
              <a:buNone/>
            </a:pPr>
            <a:r>
              <a:rPr lang="hr-HR" sz="1600" dirty="0" smtClean="0"/>
              <a:t>	- da se bolje razvijaju učiteljske kompetencije u TN</a:t>
            </a:r>
          </a:p>
          <a:p>
            <a:pPr marL="0" indent="0">
              <a:buNone/>
            </a:pPr>
            <a:endParaRPr lang="hr-HR" sz="1600" dirty="0" smtClean="0"/>
          </a:p>
          <a:p>
            <a:pPr>
              <a:buFontTx/>
              <a:buChar char="-"/>
            </a:pPr>
            <a:r>
              <a:rPr lang="hr-HR" sz="1800" dirty="0" smtClean="0"/>
              <a:t>Odgovor NE ZNAM biraju za tvrdnje koje se odnose na </a:t>
            </a:r>
            <a:r>
              <a:rPr lang="hr-HR" sz="1600" dirty="0" smtClean="0"/>
              <a:t>aktivnost učenika, njihov uspjeh, motiviranost i samopouzdanje</a:t>
            </a:r>
          </a:p>
          <a:p>
            <a:pPr marL="0" indent="0">
              <a:buNone/>
            </a:pPr>
            <a:endParaRPr lang="hr-HR" sz="1800" dirty="0" smtClean="0"/>
          </a:p>
          <a:p>
            <a:pPr>
              <a:buFontTx/>
              <a:buChar char="-"/>
            </a:pPr>
            <a:r>
              <a:rPr lang="hr-HR" sz="1800" dirty="0" smtClean="0"/>
              <a:t>po jedna učiteljica odabrala je odgovor NE 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Kvalitetnija provedba </a:t>
            </a:r>
            <a:r>
              <a:rPr lang="hr-HR" sz="1400" dirty="0" err="1" smtClean="0"/>
              <a:t>obr</a:t>
            </a:r>
            <a:r>
              <a:rPr lang="hr-HR" sz="1400" dirty="0" smtClean="0"/>
              <a:t> predmeta,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više </a:t>
            </a:r>
            <a:r>
              <a:rPr lang="hr-HR" sz="1400" dirty="0" err="1" smtClean="0"/>
              <a:t>mogćnosti</a:t>
            </a:r>
            <a:r>
              <a:rPr lang="hr-HR" sz="1400" dirty="0" smtClean="0"/>
              <a:t> za pronalaženje novih načina rada,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postizanje boljeg uspjeha učenika,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više vremena za obradi 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400" dirty="0" smtClean="0"/>
              <a:t>više vremena za posvetiti se svakom učeniku.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500" dirty="0" smtClean="0">
                <a:solidFill>
                  <a:srgbClr val="0070C0"/>
                </a:solidFill>
              </a:rPr>
              <a:t>Mišljenja učiteljica su podijeljena. Svjesne su prednosti ali i nedostataka TN, posebice u dijelu koji se odnosi na procese razvoja  koji se događaju u samim učenicima.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1689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378</TotalTime>
  <Words>541</Words>
  <Application>Microsoft Office PowerPoint</Application>
  <PresentationFormat>Prikaz na zaslonu (4:3)</PresentationFormat>
  <Paragraphs>85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37" baseType="lpstr">
      <vt:lpstr>Pribadača</vt:lpstr>
      <vt:lpstr>Istraživanje Timskog rada u nastavi u Osnovnoj školi  Skrad </vt:lpstr>
      <vt:lpstr>PowerPointova prezentacija</vt:lpstr>
      <vt:lpstr>-  Timska nastava je dinamična -  Ostvaruje se uža suradnja s drugim učiteljicama RN -  Domaća zadaća zadaje se iz svih predmeta u skladu sa obujmom gradiva -  Bolje razumijem pojedinog učenika s obzirom na ostvarenu suradnju s    roditeljima</vt:lpstr>
      <vt:lpstr>-  Kvalitetnija je provedba obrazovnih predmeta (HJ, M, PiD, EJ) -  TN  omogućuje mi kvalitetnije upoznavanje predmeta kojeg predajem -  TN daje mi više kreativnog prostora za pronalaženje novih načina rada s     učenicima -  Imam više vremena za obradu i utvrđivanje pojedine nastavne jedinice -  U TN imam više vremena za posvetiti se svakom pojedinom učeniku</vt:lpstr>
      <vt:lpstr>-  Učenici su aktivniji na nastavi -  Učenici su motiviraniji </vt:lpstr>
      <vt:lpstr>Učenici postižu bolji uspjeh</vt:lpstr>
      <vt:lpstr>Učenici više razvijaju samopouzdanje</vt:lpstr>
      <vt:lpstr>-  Učenicima će biti lakši prijelaz na predmetnu nastavu - U zasebnim razrednim odjelima učenici bolje savladavaju sadržaje HJ, MA, PR Iej -  Razvijaju se učiteljske kompetencije obzirom na Timsko djelovanje (stručno-predmetne, organizacijske, međuljudske, prosocijalne </vt:lpstr>
      <vt:lpstr>Zaključci -učitelji</vt:lpstr>
      <vt:lpstr>Moje dijete je aktivnije u pripremi za  školu </vt:lpstr>
      <vt:lpstr>Moje dijete postiže bolji uspjeh</vt:lpstr>
      <vt:lpstr>Moje dijete je motiviranije</vt:lpstr>
      <vt:lpstr>Moje dijete ima više samopouzdanja</vt:lpstr>
      <vt:lpstr>Učiteljice jasnije pojašnjavaju učenicima gradivo</vt:lpstr>
      <vt:lpstr>Učiteljice se više posvećuju svakom djetetu</vt:lpstr>
      <vt:lpstr>TN rasterećuje moje dijete od školskih sadržaja više u odnosu na rad u kombinaciji</vt:lpstr>
      <vt:lpstr>Djeci će biti lakši prijelaz u predmetnu nastavu</vt:lpstr>
      <vt:lpstr>Različiti stilovi učitelja utječu na socijalni razvoj mog djeteta</vt:lpstr>
      <vt:lpstr>TN omogućuje mi kontakt sa svakim učiteljem radi čega imam bolji uvid u trud, mogućnosti i sposobnosti mog djeteta*</vt:lpstr>
      <vt:lpstr>Mislim da se zadaća zadaje  uravnoteženo (optimalno obzirom na obujam gradiva kroz tjedan)</vt:lpstr>
      <vt:lpstr>Komunikacija sa učiteljima olakšava mi shvaćanje obveza mog djeteta *</vt:lpstr>
      <vt:lpstr>Komunikacija sa učiteljima olakšava mi shvaćanje odgovornosti učitelja</vt:lpstr>
      <vt:lpstr>Zaključci – roditelji </vt:lpstr>
      <vt:lpstr>PowerPointova prezentacija</vt:lpstr>
      <vt:lpstr>Timska nastava mi je zanimljiva</vt:lpstr>
      <vt:lpstr>Više sam aktivan kad smo sami u razredu</vt:lpstr>
      <vt:lpstr>Lakše savladavam školske zadatke , jer ih bolje razumijem</vt:lpstr>
      <vt:lpstr>Imam bolji uspjeh</vt:lpstr>
      <vt:lpstr>Hrvatski jezik, matematiku i prirodu i društvo bolje razumijem jer učiteljica sve pojasni</vt:lpstr>
      <vt:lpstr>Kada mi nešto nije jasno učiteljica ima više vremena da mi pojasni</vt:lpstr>
      <vt:lpstr>Učiteljica mi uvijek nakon ispitivanja objasni što još moram naučiti</vt:lpstr>
      <vt:lpstr>Na nastavi imamo različite aktivnosti (crtanje, plakate, grupni rad, radionice)</vt:lpstr>
      <vt:lpstr>Domaća zadaća m je lakša i razumljivija</vt:lpstr>
      <vt:lpstr>PowerPointova prezentacija</vt:lpstr>
      <vt:lpstr>Zanimljivo mi je  mijenjati učionice  </vt:lpstr>
      <vt:lpstr>Zaključci – učenici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istraživanja o radu Timske nastave u Osnovnoj školi Skrad </dc:title>
  <dc:creator>Ingrid</dc:creator>
  <cp:lastModifiedBy>Ingrid</cp:lastModifiedBy>
  <cp:revision>36</cp:revision>
  <dcterms:created xsi:type="dcterms:W3CDTF">2016-04-05T08:27:35Z</dcterms:created>
  <dcterms:modified xsi:type="dcterms:W3CDTF">2016-05-31T06:43:07Z</dcterms:modified>
</cp:coreProperties>
</file>