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6" r:id="rId8"/>
    <p:sldId id="267" r:id="rId9"/>
    <p:sldId id="268" r:id="rId10"/>
    <p:sldId id="269" r:id="rId11"/>
    <p:sldId id="259" r:id="rId12"/>
    <p:sldId id="270" r:id="rId13"/>
    <p:sldId id="271" r:id="rId14"/>
    <p:sldId id="272" r:id="rId15"/>
    <p:sldId id="260" r:id="rId16"/>
    <p:sldId id="273" r:id="rId17"/>
    <p:sldId id="274" r:id="rId18"/>
    <p:sldId id="275" r:id="rId19"/>
    <p:sldId id="261" r:id="rId20"/>
    <p:sldId id="276" r:id="rId21"/>
    <p:sldId id="277" r:id="rId22"/>
    <p:sldId id="278" r:id="rId23"/>
    <p:sldId id="279" r:id="rId24"/>
    <p:sldId id="262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F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658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860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879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300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3400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2685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972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980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143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39682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949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E3440A-1646-4BF6-9ECE-2CC6C41800E0}" type="datetimeFigureOut">
              <a:rPr lang="hr-HR" smtClean="0"/>
              <a:t>21.3.2023.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C7D69F5-B139-47BE-95B1-AEED483A2A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788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1D9DCB-7430-428D-AC8F-872D0C83F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052" y="1967085"/>
            <a:ext cx="9068586" cy="2590800"/>
          </a:xfrm>
        </p:spPr>
        <p:txBody>
          <a:bodyPr>
            <a:normAutofit/>
          </a:bodyPr>
          <a:lstStyle/>
          <a:p>
            <a:r>
              <a:rPr lang="hr-HR" sz="6600"/>
              <a:t>SAMOVREDNOVANJE </a:t>
            </a:r>
            <a:r>
              <a:rPr lang="hr-HR" sz="6600" dirty="0"/>
              <a:t>RADA ŠKOLE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B53C04D-FFD4-4187-90A8-C615DFB6D4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Ingrid </a:t>
            </a:r>
            <a:r>
              <a:rPr lang="hr-HR" sz="2000" dirty="0" err="1"/>
              <a:t>Šimičić</a:t>
            </a:r>
            <a:r>
              <a:rPr lang="hr-HR" sz="2000" dirty="0"/>
              <a:t>, pedagoginja škole</a:t>
            </a:r>
          </a:p>
          <a:p>
            <a:r>
              <a:rPr lang="hr-HR" sz="2000" dirty="0"/>
              <a:t>Školska godina 2022./23.</a:t>
            </a:r>
          </a:p>
        </p:txBody>
      </p:sp>
    </p:spTree>
    <p:extLst>
      <p:ext uri="{BB962C8B-B14F-4D97-AF65-F5344CB8AC3E}">
        <p14:creationId xmlns:p14="http://schemas.microsoft.com/office/powerpoint/2010/main" val="3861651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54922C-1214-4AC2-B9FA-0C0C9CB90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4088"/>
            <a:ext cx="10515600" cy="5883452"/>
          </a:xfrm>
        </p:spPr>
        <p:txBody>
          <a:bodyPr>
            <a:normAutofit/>
          </a:bodyPr>
          <a:lstStyle/>
          <a:p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Teškoće su u radu s učenicima koji nisu motivirani za rad. Često ne izvršavaju svoje školske obveze, nemaju volje za rad, skloni su stvaranju nereda i tako otežavaju rad drugim učenicima i učiteljima. Osobito je problem ako često izostaju jer to stvara začarani krug (nedolazak na nastavu - nerazumijevanje sadržaja- stvaranje problema na nastavi). Stalnom kontrolom, radom bez "praznog hoda", vježbanjem na dopunskoj nastavi i produženom boravku, učenici bi bili bolji jer bi se javila motivacija.</a:t>
            </a:r>
          </a:p>
          <a:p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Jedan dio učenika nije zainteresiran za školovanje, a to se vidi na samoj nastavi i nedolaženju na nastavu 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19510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891ADE-690D-4A27-8E42-343FAACE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955" y="195685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  </a:t>
            </a:r>
            <a:r>
              <a:rPr lang="hr-HR" sz="5300" b="0" i="0" dirty="0">
                <a:solidFill>
                  <a:srgbClr val="202124"/>
                </a:solidFill>
                <a:effectLst/>
                <a:latin typeface="docs-Roboto"/>
              </a:rPr>
              <a:t>KOJI SU NAŠI NEISKORIŠTENI RESURSI? </a:t>
            </a:r>
            <a:br>
              <a:rPr lang="hr-HR" sz="53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(</a:t>
            </a:r>
            <a:r>
              <a:rPr lang="hr-HR" sz="4400" b="0" i="0" dirty="0">
                <a:solidFill>
                  <a:srgbClr val="202124"/>
                </a:solidFill>
                <a:effectLst/>
                <a:latin typeface="docs-Roboto"/>
              </a:rPr>
              <a:t>navedite koje sve neiskorištene potencijale posjeduje vaša škola</a:t>
            </a:r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) 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5559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D3D502C-589F-4512-B2DB-5E3D66767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 znam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Okoliš.</a:t>
            </a:r>
          </a:p>
          <a:p>
            <a:pPr algn="l"/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 mogu se sjetiti trenutno ničega.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Veca prezentacija rada i rezultata prema javnosti i vlastima.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Znanje i vještine učitelja.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Proširen asortiman učeničke zadruge, radionice, gostovanja.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Mogućnost primjene znanja iz društvenih znanosti i jezično-umjetničkog područja.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Kvalitetan kadar, mali broj učenika koji omogućava potpuno individualizirani pristup,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20990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A6089DF-D548-4E04-A1A3-13143A847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2177"/>
            <a:ext cx="10515600" cy="5793141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Mogucnost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većeg korištenja vanjskog prostora škole kao i mogućnost veće i kvalitetnije suradnje i korelacija među predmetima...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Neiskorišteni resursi su nedovoljno traženje financijske pomoći kako bi rad bio puno bolji, treba više ulagati u rad produženog boravka.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Smatram da produženi boravak mora vratiti svoju svrhu, onu koju je imao ranije - pisanje zadaća, čitanje lektira, izrada slikovnica i </a:t>
            </a:r>
            <a:r>
              <a:rPr lang="hr-HR" sz="2400" b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slikopriča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,... Zainteresirati i motivirati naše učenike da ostaju duže u školi kroz terensku nastavu, natjecanja (sportska ili neka kreativna), organiziranje filmskih popodneva i sl.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3642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3FF7CE-B6F5-4416-949F-CFE833664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378" y="1132593"/>
            <a:ext cx="10515600" cy="5725407"/>
          </a:xfrm>
        </p:spPr>
        <p:txBody>
          <a:bodyPr/>
          <a:lstStyle/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Više iskoristiti okoliš u nastavi, projektima i sl. Nastava na otvorenom, rad učenika u vrtu, voćnjaku. Više sadržaja vezanih za domaćinstvo, kućanske poslove, jednostavne popravke i sl. što bi ih pripremilo za život.</a:t>
            </a:r>
          </a:p>
          <a:p>
            <a:pPr algn="l"/>
            <a:endParaRPr lang="hr-HR" sz="2400" b="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Informatički materijali, kompjutori.</a:t>
            </a:r>
          </a:p>
          <a:p>
            <a:pPr algn="l"/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Više </a:t>
            </a:r>
            <a:r>
              <a:rPr lang="hr-HR" sz="2400" b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izvanučioničke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nastave, posjeti kulturnim ustanovama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60383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0A2D6B-39B2-4A70-9A66-D9EFA0312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556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  </a:t>
            </a:r>
            <a:r>
              <a:rPr lang="hr-HR" sz="4900" b="0" i="0" dirty="0">
                <a:solidFill>
                  <a:srgbClr val="202124"/>
                </a:solidFill>
                <a:effectLst/>
                <a:latin typeface="docs-Roboto"/>
              </a:rPr>
              <a:t>ŠTO NAS KOČI NA PUTU PREMA NAPRETKU? </a:t>
            </a:r>
            <a:br>
              <a:rPr lang="hr-HR" sz="49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(o</a:t>
            </a:r>
            <a:r>
              <a:rPr lang="hr-HR" sz="4400" b="0" i="0" dirty="0">
                <a:solidFill>
                  <a:srgbClr val="202124"/>
                </a:solidFill>
                <a:effectLst/>
                <a:latin typeface="docs-Roboto"/>
              </a:rPr>
              <a:t>pišite vanjske prepreke koje onemogućuju napredak škole) 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857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BD2368-19F5-466A-B5A2-E984215B5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578"/>
            <a:ext cx="10515600" cy="5646385"/>
          </a:xfrm>
        </p:spPr>
        <p:txBody>
          <a:bodyPr>
            <a:normAutofit lnSpcReduction="10000"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Mali broj stanovnika.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Potreban je veći broj učenika koji bi učinili Školu raznovrsnijom i učitelji bi dobili satisfakciju jer bi vidjeli da sjeme znanja koje su posijali, zna pasti i na plodno tlo. Trenutno je situacija teška, no ne treba odustajati.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Nerazumijevanje institucija prema stvarnom radu i rezultatima rada u školi.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Profil obitelji učenika.</a:t>
            </a:r>
          </a:p>
          <a:p>
            <a:pPr algn="l"/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Nedovoljan broj djece, velika ovisnost o prijevozu kombijem, pojedini roditelji </a:t>
            </a:r>
            <a:r>
              <a:rPr lang="hr-HR" sz="24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neromske</a:t>
            </a:r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djece upisuju djecu u drugu školu, problemi sa stručnim kadrom.</a:t>
            </a:r>
            <a:endParaRPr lang="hr-HR" sz="36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3825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D919E2-6D25-4579-9264-6EA9C3356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7022"/>
            <a:ext cx="10515600" cy="5589941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Manjak motivacije djelatnika ali i učenika.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Većina učenika romskog porijekla nije zainteresirana za školovanje.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Pitanje o vanjskim preprekama je irelevantno - na njih ili ne možemo utjecati pa su nebitne ili pak možemo utjecati ali ne utječemo te stoga one kao takve nisu kočnica već naš stav prema njima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Neprepoznavanje kvalitetnog rada škole od strane vanjskih ustanova i lokalne zajednice, nedostatak financiranja različitih projekata...</a:t>
            </a:r>
          </a:p>
          <a:p>
            <a:pPr algn="l"/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 suradnja roditelja.</a:t>
            </a: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4525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808DEE9-9DCC-4F09-BB2F-1A6F33A6C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3822"/>
            <a:ext cx="10515600" cy="5793141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Kočimo se mi sami. Postali smo dislocirani i otuđeni. Odradimo ono što moramo i "bježimo" s posla. Gdje su nestale radionice, zajednički rad u UZ(berba jabuka, prešanje, ocat, keramika,....) </a:t>
            </a:r>
            <a:r>
              <a:rPr lang="hr-HR" sz="2400" b="0" dirty="0">
                <a:effectLst/>
                <a:latin typeface="Roboto" panose="02000000000000000000" pitchFamily="2" charset="0"/>
              </a:rPr>
              <a:t>Sve se svelo na pojedince, a to nije dobro jer su i ti pojedinci nezadovoljni jer su preopterećeni, a time nestaje naše zajedništvo koje nas je uvijek krasilo i o kojem su svi koji su dolazili u našu školu pričali.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Nemogućnost osiguravanja sredstava za produženi boravak; sredina koja još uvijek na drugačiji način gleda na Rome.</a:t>
            </a:r>
          </a:p>
          <a:p>
            <a:pPr algn="l"/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Nezainteresiranost djece za školske sadržaje.</a:t>
            </a: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Mali broj djece i financije, manjak informatičke opreme</a:t>
            </a: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Školski sistem u kome jesmo.</a:t>
            </a:r>
          </a:p>
          <a:p>
            <a:pPr algn="l"/>
            <a:endParaRPr lang="hr-HR" sz="36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4839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636DC2-FDC1-4859-BAEF-8C33627DE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29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  </a:t>
            </a:r>
            <a:r>
              <a:rPr lang="hr-HR" sz="4900" b="0" i="0" dirty="0">
                <a:solidFill>
                  <a:srgbClr val="202124"/>
                </a:solidFill>
                <a:effectLst/>
                <a:latin typeface="docs-Roboto"/>
              </a:rPr>
              <a:t>ŠTO MOŽEMO NAPRAVITI DA BUDEMO JOŠ BOLJI? </a:t>
            </a:r>
            <a:br>
              <a:rPr lang="hr-HR" sz="49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(</a:t>
            </a:r>
            <a:r>
              <a:rPr lang="hr-HR" sz="3600" b="0" i="0" dirty="0">
                <a:solidFill>
                  <a:srgbClr val="202124"/>
                </a:solidFill>
                <a:effectLst/>
                <a:latin typeface="docs-Roboto"/>
              </a:rPr>
              <a:t>na temelju unutarnjih karakteristika škole osmislite što sve možete učiniti da budete još bolji) 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632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E8F20C-829B-4467-B863-A3C29D2AC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733" y="21939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300" b="0" i="0" dirty="0">
                <a:solidFill>
                  <a:srgbClr val="202124"/>
                </a:solidFill>
                <a:effectLst/>
                <a:latin typeface="docs-Roboto"/>
              </a:rPr>
              <a:t>  ČIME SE MOŽEMO POHVALITI? </a:t>
            </a:r>
            <a:br>
              <a:rPr lang="hr-HR" sz="53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it-IT" sz="4900" b="0" i="0" dirty="0">
                <a:solidFill>
                  <a:srgbClr val="202124"/>
                </a:solidFill>
                <a:effectLst/>
                <a:latin typeface="docs-Roboto"/>
              </a:rPr>
              <a:t>(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analizirajte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 i 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navedite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sve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dobre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 strane rada 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vaše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it-IT" sz="4400" b="0" i="0" dirty="0" err="1">
                <a:solidFill>
                  <a:srgbClr val="202124"/>
                </a:solidFill>
                <a:effectLst/>
                <a:latin typeface="docs-Roboto"/>
              </a:rPr>
              <a:t>škole</a:t>
            </a:r>
            <a:r>
              <a:rPr lang="it-IT" sz="4400" b="0" i="0" dirty="0">
                <a:solidFill>
                  <a:srgbClr val="202124"/>
                </a:solidFill>
                <a:effectLst/>
                <a:latin typeface="docs-Roboto"/>
              </a:rPr>
              <a:t>)  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9124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88D103-E2C9-4773-9FD7-73FE56F35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5422"/>
            <a:ext cx="10515600" cy="5691541"/>
          </a:xfrm>
        </p:spPr>
        <p:txBody>
          <a:bodyPr>
            <a:normAutofit lnSpcReduction="10000"/>
          </a:bodyPr>
          <a:lstStyle/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Moramo odrediti jasan cilj u kojem želimo svi zajedno krenuti i onda ga zajednički ostvariti. 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Za brod koji ne zna kamo plovi, ni jedan vjetar nije dobar.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Biti dosljedan u odlukama. Promjene početi od sebe.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Možemo biti kao nekad prije, vise entuzijastični, hrabriji i smjeliji u našim ciljevima.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7030A0"/>
                </a:solidFill>
                <a:effectLst/>
                <a:latin typeface="Roboto" panose="02000000000000000000" pitchFamily="2" charset="0"/>
              </a:rPr>
              <a:t>Možda kreirati vlastite prilagođene materijale koji bi bili dostupni svima u školi, a onda i ponuditi iste drugim školama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Ostvariti bolje ozračje unutar škole i bolju međusobnu komunikaciju, raditi s učenicima o tome koliko je bitno obrazovanje.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2595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474AF8-E2ED-49EC-ABDC-1AFEB02F8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1867"/>
            <a:ext cx="10515600" cy="5635096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Nemam ideje.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Promjena metoda i načina rada.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Pokazati više inicijative u promišljanju različitih aktivnosti u školi, odmaknuti se od uobičajenih praksi, posebnosti shvatiti kao prednosti a ne mane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 stručno se usavršavati izvan okvira nastavničkih usavršavanja.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Osmisliti zajedničke projekte na kojima bismo uistinu svi radili ili kad bismo bili podijeljeni u timove kako bi naša djeca imala uvid u određeno gradivo s više različitih strana jer kod naše je djece najmanje produktivno iznošenje samih činjenica bez praktičnog primjera...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7485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7D3550-86E1-48F7-A7D7-650608CB1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689"/>
            <a:ext cx="10515600" cy="57931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Dobro osmisliti Kurikulum Škole, više sadržaja u kojima će naši učenici nešto raditi, a ujedno doprinositi napretku Škole; učitelji koji trebaju znati što očekuju od učenika i stremiti tom cilju, bez posustajanja, svakodnevno ponavljati, zadavati DZ, pregledavati i analizirati, hvaliti one koji su vrijedni, a "pritiskati" one koji baš neće...nije uvijek lako ali ne smiju se opuštati, ni učitelji ni učenici jer inače vrlo brzo gube interes. Više zajedničkog osmišljavanja i komunikacije između djelatnika, više boravka zajedno jer se kroz razgovor dobivaju izvrsne ideje.</a:t>
            </a:r>
            <a:endParaRPr lang="hr-H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214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020697-4417-4F3B-A784-F11717997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5111"/>
            <a:ext cx="10515600" cy="5781852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Pojačati suradnju s roditeljima, posvetiti se više obrazovanju učenika na razne načine, poboljšati rad produženog boravka 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zaposlenjem još djelatnika.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Pokušati vratiti ono što nas je uvijek krasilo i po čemu smo bili poznati - toplina, "obiteljska" atmosfera, pomoć jedan drugome,...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Možda više komunikacije s roditeljima.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Suradnja s roditeljima, </a:t>
            </a:r>
            <a:r>
              <a:rPr lang="hr-HR" sz="2400" b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međupredmetna</a:t>
            </a:r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korelacija</a:t>
            </a:r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 suradnja s drugim školama u Gorskom kotaru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Svi se u biti trudimo da nešto postignemo, poguramo tu djecu.</a:t>
            </a:r>
          </a:p>
          <a:p>
            <a:pPr algn="l"/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60238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F36B79-7E80-4030-ADC0-7B5AFDB9D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533" y="201330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  </a:t>
            </a:r>
            <a:r>
              <a:rPr lang="hr-HR" sz="4900" b="0" i="0" dirty="0">
                <a:solidFill>
                  <a:srgbClr val="202124"/>
                </a:solidFill>
                <a:effectLst/>
                <a:latin typeface="docs-Roboto"/>
              </a:rPr>
              <a:t>TKO NAM MOŽE POMOĆI U NAPRETKU?  </a:t>
            </a: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hr-HR" sz="4000" b="0" i="0" dirty="0">
                <a:solidFill>
                  <a:srgbClr val="202124"/>
                </a:solidFill>
                <a:effectLst/>
                <a:latin typeface="docs-Roboto"/>
              </a:rPr>
              <a:t>(imenujte osobe, institucije i dr. za koje smatrate da vam mogu pomoći u unapređenju podizanja kvalitete rada škole)  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70749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94CBBD-189C-45C3-9D82-ABC3B18FD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733"/>
            <a:ext cx="10515600" cy="56012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Sami sebi moramo pomoć, kad budemo izvrsni, to će primijetiti i drugi.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Ravnatelj.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Lokalna samouprava - grad i mi sami.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Sveučilište? Studenti i profesori pedagogije, psihologije, ali i svih odgojnih i općeobrazovnih predmeta.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Udruge usmjerene radu s romskom populacijom, Centar za socijalnu skrb, Mjesni odbor, Grad kojem škola pripada.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Centar za socijalnu skrb i policija.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pedagoginja škole, ŽSV za povijest, Agencija za odgoj i obrazovanje.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0039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8ED0E5-CAF4-4C40-A855-C04563F30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578"/>
            <a:ext cx="10515600" cy="564638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Mi sami unutar škole, lokalni čelnici (Mjesni odbor, gradonačelnica), Ministarstvo znanosti i obrazovanja, Primorsko-goranska županija, romske udruge...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Grad Delnice, Brod na Kupi, razne organizacije Roma, PGŽ, ...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Najviše mi sami, a onda i ostale institucije - centar, policija i dr.)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Ravnatelj, Grad Delnice, Romska udruga... ali najviše svatko od nas osobno!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pedagog, agencija za odgoj i obrazovanje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Ministarstvo, županija, MO, Centar za socijalni rad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 znam. Mi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4484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D98C8733-8F8C-41A1-BF22-5F32603787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214455"/>
              </p:ext>
            </p:extLst>
          </p:nvPr>
        </p:nvGraphicFramePr>
        <p:xfrm>
          <a:off x="327379" y="146756"/>
          <a:ext cx="11627552" cy="638068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930117">
                  <a:extLst>
                    <a:ext uri="{9D8B030D-6E8A-4147-A177-3AD203B41FA5}">
                      <a16:colId xmlns:a16="http://schemas.microsoft.com/office/drawing/2014/main" val="2975193104"/>
                    </a:ext>
                  </a:extLst>
                </a:gridCol>
                <a:gridCol w="1939487">
                  <a:extLst>
                    <a:ext uri="{9D8B030D-6E8A-4147-A177-3AD203B41FA5}">
                      <a16:colId xmlns:a16="http://schemas.microsoft.com/office/drawing/2014/main" val="798766139"/>
                    </a:ext>
                  </a:extLst>
                </a:gridCol>
                <a:gridCol w="1939487">
                  <a:extLst>
                    <a:ext uri="{9D8B030D-6E8A-4147-A177-3AD203B41FA5}">
                      <a16:colId xmlns:a16="http://schemas.microsoft.com/office/drawing/2014/main" val="3730681706"/>
                    </a:ext>
                  </a:extLst>
                </a:gridCol>
                <a:gridCol w="1939487">
                  <a:extLst>
                    <a:ext uri="{9D8B030D-6E8A-4147-A177-3AD203B41FA5}">
                      <a16:colId xmlns:a16="http://schemas.microsoft.com/office/drawing/2014/main" val="390513348"/>
                    </a:ext>
                  </a:extLst>
                </a:gridCol>
                <a:gridCol w="1939487">
                  <a:extLst>
                    <a:ext uri="{9D8B030D-6E8A-4147-A177-3AD203B41FA5}">
                      <a16:colId xmlns:a16="http://schemas.microsoft.com/office/drawing/2014/main" val="718562566"/>
                    </a:ext>
                  </a:extLst>
                </a:gridCol>
                <a:gridCol w="1939487">
                  <a:extLst>
                    <a:ext uri="{9D8B030D-6E8A-4147-A177-3AD203B41FA5}">
                      <a16:colId xmlns:a16="http://schemas.microsoft.com/office/drawing/2014/main" val="3473174216"/>
                    </a:ext>
                  </a:extLst>
                </a:gridCol>
              </a:tblGrid>
              <a:tr h="603639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PREDNOSTI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NEDOSTACI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RESURSI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ZAPREKE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MOGUĆNOSTI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POMOĆ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459277"/>
                  </a:ext>
                </a:extLst>
              </a:tr>
              <a:tr h="1438001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Stručni učiteljski kadar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 err="1"/>
                        <a:t>Socio</a:t>
                      </a:r>
                      <a:r>
                        <a:rPr lang="hr-HR" dirty="0"/>
                        <a:t>-ekonomski status roditelja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Kvalitetan kadar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dirty="0"/>
                        <a:t>Roditelji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Odrediti jasan cilj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-metode rada, aktivnosti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b="1" dirty="0"/>
                        <a:t>Mi sami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022421"/>
                  </a:ext>
                </a:extLst>
              </a:tr>
              <a:tr h="1438001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Učenička zadruga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Nemotivirani i nezainteresirani učenici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UZ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dirty="0"/>
                        <a:t>Mali broj učenika škole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/>
                        <a:t>Vraćanje radnog elana </a:t>
                      </a:r>
                      <a:r>
                        <a:rPr lang="hr-HR" dirty="0"/>
                        <a:t>i entuzijazma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Udruge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336990"/>
                  </a:ext>
                </a:extLst>
              </a:tr>
              <a:tr h="1438001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Okoliš škole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Nemotivirani učitelji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Okoliš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dirty="0"/>
                        <a:t>Mali broj učenika koji hoće i mogu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Zajedništvo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AZOO, MZO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4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762117"/>
                  </a:ext>
                </a:extLst>
              </a:tr>
              <a:tr h="1438001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Dobri odnosi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/>
                        <a:t>(suradnja)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Pomanjkanje međusobne komunikacije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Produženi boravak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dirty="0"/>
                        <a:t>Manjak motivacije učenika i učitelja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Roditelji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Grad Delnice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124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95332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3">
            <a:extLst>
              <a:ext uri="{FF2B5EF4-FFF2-40B4-BE49-F238E27FC236}">
                <a16:creationId xmlns:a16="http://schemas.microsoft.com/office/drawing/2014/main" id="{9068AA0B-AE1A-431A-A52A-AE0474561F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995880"/>
              </p:ext>
            </p:extLst>
          </p:nvPr>
        </p:nvGraphicFramePr>
        <p:xfrm>
          <a:off x="0" y="11288"/>
          <a:ext cx="12045242" cy="684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132">
                  <a:extLst>
                    <a:ext uri="{9D8B030D-6E8A-4147-A177-3AD203B41FA5}">
                      <a16:colId xmlns:a16="http://schemas.microsoft.com/office/drawing/2014/main" val="2980168819"/>
                    </a:ext>
                  </a:extLst>
                </a:gridCol>
                <a:gridCol w="2088445">
                  <a:extLst>
                    <a:ext uri="{9D8B030D-6E8A-4147-A177-3AD203B41FA5}">
                      <a16:colId xmlns:a16="http://schemas.microsoft.com/office/drawing/2014/main" val="1082294659"/>
                    </a:ext>
                  </a:extLst>
                </a:gridCol>
                <a:gridCol w="3973689">
                  <a:extLst>
                    <a:ext uri="{9D8B030D-6E8A-4147-A177-3AD203B41FA5}">
                      <a16:colId xmlns:a16="http://schemas.microsoft.com/office/drawing/2014/main" val="3936360736"/>
                    </a:ext>
                  </a:extLst>
                </a:gridCol>
                <a:gridCol w="1806222">
                  <a:extLst>
                    <a:ext uri="{9D8B030D-6E8A-4147-A177-3AD203B41FA5}">
                      <a16:colId xmlns:a16="http://schemas.microsoft.com/office/drawing/2014/main" val="609956431"/>
                    </a:ext>
                  </a:extLst>
                </a:gridCol>
                <a:gridCol w="1004711">
                  <a:extLst>
                    <a:ext uri="{9D8B030D-6E8A-4147-A177-3AD203B41FA5}">
                      <a16:colId xmlns:a16="http://schemas.microsoft.com/office/drawing/2014/main" val="847661463"/>
                    </a:ext>
                  </a:extLst>
                </a:gridCol>
                <a:gridCol w="2190043">
                  <a:extLst>
                    <a:ext uri="{9D8B030D-6E8A-4147-A177-3AD203B41FA5}">
                      <a16:colId xmlns:a16="http://schemas.microsoft.com/office/drawing/2014/main" val="3012928787"/>
                    </a:ext>
                  </a:extLst>
                </a:gridCol>
              </a:tblGrid>
              <a:tr h="903112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Prioritetno područje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/>
                    </a:p>
                    <a:p>
                      <a:pPr algn="ctr"/>
                      <a:r>
                        <a:rPr lang="hr-HR" sz="1200" dirty="0"/>
                        <a:t>Ciljevi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Metode i aktivnosti za ostvarivanje ciljeva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Nužni resursi (financijski, organizacijski, ljudski9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Datum do kojega će se cilj ostvariti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Mjerljivi pokazatelji ostvarivanja cilja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412215"/>
                  </a:ext>
                </a:extLst>
              </a:tr>
              <a:tr h="1022929">
                <a:tc>
                  <a:txBody>
                    <a:bodyPr/>
                    <a:lstStyle/>
                    <a:p>
                      <a:pPr algn="l"/>
                      <a:endParaRPr lang="hr-HR" sz="1000" b="1" dirty="0"/>
                    </a:p>
                    <a:p>
                      <a:pPr algn="l"/>
                      <a:endParaRPr lang="hr-HR" sz="1000" b="1" dirty="0"/>
                    </a:p>
                    <a:p>
                      <a:pPr algn="l"/>
                      <a:r>
                        <a:rPr lang="hr-HR" sz="900" b="1" dirty="0"/>
                        <a:t>MOTIVIRANJE I AKTIVIRANJE UČENIKA NA 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Odrediti što je učenicima bitno.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Reducirati gradivo.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Povezati sadržaje sa životom.</a:t>
                      </a:r>
                    </a:p>
                    <a:p>
                      <a:r>
                        <a:rPr lang="hr-HR" sz="1100" dirty="0"/>
                        <a:t>Razviti njihovu odgovornost. </a:t>
                      </a:r>
                    </a:p>
                    <a:p>
                      <a:r>
                        <a:rPr lang="hr-HR" sz="1100" dirty="0"/>
                        <a:t>Pridobiti njihovu pažnju.</a:t>
                      </a:r>
                    </a:p>
                    <a:p>
                      <a:r>
                        <a:rPr lang="hr-HR" sz="1100" dirty="0"/>
                        <a:t>Pripremiti razne aktivnosti za učenike.</a:t>
                      </a:r>
                    </a:p>
                    <a:p>
                      <a:r>
                        <a:rPr lang="hr-HR" sz="1100" dirty="0"/>
                        <a:t>Stvoriti realnu radnu atmosferu na nastavi.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Priprema za rad</a:t>
                      </a:r>
                    </a:p>
                    <a:p>
                      <a:r>
                        <a:rPr lang="hr-HR" sz="1100" dirty="0"/>
                        <a:t>(gradivo, materijali, digitalni alati). Promisliti što učenici trebaju naučiti, osmisliti radne aktivnosti za učenike koje su motivirajuće.</a:t>
                      </a:r>
                    </a:p>
                    <a:p>
                      <a:r>
                        <a:rPr lang="hr-HR" sz="1100" dirty="0"/>
                        <a:t>Postavljanje pravila, očekivanja.</a:t>
                      </a:r>
                    </a:p>
                    <a:p>
                      <a:r>
                        <a:rPr lang="hr-HR" sz="1100" dirty="0"/>
                        <a:t>Dogovori i razgovori.</a:t>
                      </a:r>
                    </a:p>
                    <a:p>
                      <a:r>
                        <a:rPr lang="hr-HR" sz="1100" dirty="0"/>
                        <a:t>Aktivnosti na nastavi: pisanje, čitanje prepisivanje, rješavanje RL, crtanje, izrada plakata, </a:t>
                      </a:r>
                      <a:r>
                        <a:rPr lang="hr-HR" sz="1100" dirty="0" err="1"/>
                        <a:t>ppt</a:t>
                      </a:r>
                      <a:r>
                        <a:rPr lang="hr-HR" sz="1100" dirty="0"/>
                        <a:t>, mentalnih mapa, kvizovi, igre asocijacije, natjecanja, filmovi; pedagoške radionice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Svi učitelji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Stručne suradnice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Razna sredstva, pomagala i materijali za rad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Internet, računala, digitalni alati-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Literatura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Do kraja školske godine 2023./2024.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Uspjeh učenika</a:t>
                      </a:r>
                    </a:p>
                    <a:p>
                      <a:r>
                        <a:rPr lang="hr-HR" sz="1100" dirty="0"/>
                        <a:t>Uključenost učenika u razne aktivnosti</a:t>
                      </a:r>
                    </a:p>
                    <a:p>
                      <a:r>
                        <a:rPr lang="hr-HR" sz="1100" dirty="0"/>
                        <a:t>Anketni upitnik prije i poslije i rezultati kao pokazatelji razine motiviranosti i interesa.</a:t>
                      </a:r>
                    </a:p>
                    <a:p>
                      <a:r>
                        <a:rPr lang="hr-HR" sz="1100" dirty="0"/>
                        <a:t>Učeničke evaluacije  rada učitelja i školskih aktivnosti</a:t>
                      </a:r>
                    </a:p>
                    <a:p>
                      <a:r>
                        <a:rPr lang="hr-HR" sz="1100" dirty="0"/>
                        <a:t>Učeničke </a:t>
                      </a:r>
                      <a:r>
                        <a:rPr lang="hr-HR" sz="1100" dirty="0" err="1"/>
                        <a:t>samoevaluacije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148916"/>
                  </a:ext>
                </a:extLst>
              </a:tr>
              <a:tr h="1429937">
                <a:tc>
                  <a:txBody>
                    <a:bodyPr/>
                    <a:lstStyle/>
                    <a:p>
                      <a:pPr algn="l"/>
                      <a:endParaRPr lang="hr-HR" sz="900" b="1" dirty="0"/>
                    </a:p>
                    <a:p>
                      <a:pPr algn="l"/>
                      <a:r>
                        <a:rPr lang="hr-HR" sz="900" b="1" dirty="0"/>
                        <a:t>ODGOJNO DJELOVANJE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  <a:p>
                      <a:r>
                        <a:rPr lang="hr-HR" sz="1100" dirty="0"/>
                        <a:t>Razviti kod učenika osjećaj poštovanja, uvažavanja i potaći razvoj  zdravih međuljudskih odnosa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100" dirty="0"/>
                    </a:p>
                    <a:p>
                      <a:r>
                        <a:rPr lang="hr-HR" sz="1100" dirty="0"/>
                        <a:t>Postaviti jasna pravila ponašanja za vrijeme redovne, terenske  nastave te drugih oblika o-o rada kao i na odmorima. Obilježavanje važnih dana u godini.</a:t>
                      </a:r>
                    </a:p>
                    <a:p>
                      <a:r>
                        <a:rPr lang="hr-HR" sz="1100" dirty="0"/>
                        <a:t>Tematske pedagoške radionice.</a:t>
                      </a:r>
                    </a:p>
                    <a:p>
                      <a:r>
                        <a:rPr lang="hr-HR" sz="1100" dirty="0"/>
                        <a:t>Uključenost u aktivnosti </a:t>
                      </a:r>
                      <a:r>
                        <a:rPr lang="hr-HR" sz="1100" dirty="0" err="1"/>
                        <a:t>vanredovne</a:t>
                      </a:r>
                      <a:r>
                        <a:rPr lang="hr-HR" sz="1100" dirty="0"/>
                        <a:t> nastave te školske projekte.</a:t>
                      </a:r>
                    </a:p>
                    <a:p>
                      <a:r>
                        <a:rPr lang="hr-HR" sz="1100" dirty="0"/>
                        <a:t>Učenik pomagač dežurnom učitelju</a:t>
                      </a:r>
                    </a:p>
                    <a:p>
                      <a:r>
                        <a:rPr lang="hr-HR" sz="1100" dirty="0"/>
                        <a:t>Izbor učenika razreda, učenika tjedna</a:t>
                      </a:r>
                    </a:p>
                    <a:p>
                      <a:r>
                        <a:rPr lang="hr-HR" sz="1100" dirty="0"/>
                        <a:t>Međusobno natjecanje u nekoj aktivnosti između razreda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Svi učitelji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Stručne suradnice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Svi djelatnici škole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Roditelji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Vanjski suradnici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Kompetencije, znanje, vještine, iskustvo, vrijeme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Edukacije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Do kraja školske godine 2023./2024.</a:t>
                      </a:r>
                    </a:p>
                    <a:p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Bilješke učenika u e-imeniku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Podaci o izrečenim pedagoškim mjerama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Izvješće učenika-pomagača </a:t>
                      </a:r>
                      <a:r>
                        <a:rPr lang="hr-HR" sz="1100" dirty="0" err="1"/>
                        <a:t>d.u</a:t>
                      </a:r>
                      <a:r>
                        <a:rPr lang="hr-HR" sz="1100" dirty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Izvješća o izboru učenika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Izvješća o provedenim aktivnostima – uključenost i zadovoljstvo učenika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dirty="0"/>
                    </a:p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672864"/>
                  </a:ext>
                </a:extLst>
              </a:tr>
              <a:tr h="1673777">
                <a:tc>
                  <a:txBody>
                    <a:bodyPr/>
                    <a:lstStyle/>
                    <a:p>
                      <a:pPr algn="l"/>
                      <a:endParaRPr lang="hr-HR" sz="900" b="1" dirty="0"/>
                    </a:p>
                    <a:p>
                      <a:pPr algn="l"/>
                      <a:r>
                        <a:rPr lang="hr-HR" sz="900" b="1" dirty="0"/>
                        <a:t>MOTIVIRANJE UČITELJA (POTICANJE ENTUZIJAZMA)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Vratiti ili razviti entuzijazam za o-o-rad.</a:t>
                      </a:r>
                    </a:p>
                    <a:p>
                      <a:r>
                        <a:rPr lang="hr-HR" sz="1100" dirty="0"/>
                        <a:t>Potaći učitelje na traženje i kreiranje različitih aktivnosti za rad s učenicima. Osvijestiti kod učitelja realne mogućnosti naših učenika i tome prilagoditi svoj rad i svoja očekivanja.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Samoprocjena svoga rada</a:t>
                      </a:r>
                    </a:p>
                    <a:p>
                      <a:r>
                        <a:rPr lang="hr-HR" sz="1100" dirty="0"/>
                        <a:t>Procjena svakog učenika</a:t>
                      </a:r>
                    </a:p>
                    <a:p>
                      <a:r>
                        <a:rPr lang="hr-HR" sz="1100" dirty="0"/>
                        <a:t>Planiranje aktivnosti iz dodatnih zaduženja</a:t>
                      </a:r>
                    </a:p>
                    <a:p>
                      <a:r>
                        <a:rPr lang="hr-HR" sz="1100" dirty="0"/>
                        <a:t>Korištenje raznih digitalnih alata za rad</a:t>
                      </a:r>
                    </a:p>
                    <a:p>
                      <a:r>
                        <a:rPr lang="hr-HR" sz="1100" dirty="0"/>
                        <a:t>Edukacije</a:t>
                      </a:r>
                    </a:p>
                    <a:p>
                      <a:r>
                        <a:rPr lang="hr-HR" sz="1100" dirty="0"/>
                        <a:t>Zajednički sastanci</a:t>
                      </a:r>
                    </a:p>
                    <a:p>
                      <a:r>
                        <a:rPr lang="hr-HR" sz="1100" dirty="0"/>
                        <a:t>Kreiranje timova za određene aktivnosti</a:t>
                      </a:r>
                    </a:p>
                    <a:p>
                      <a:r>
                        <a:rPr lang="hr-HR" sz="1100" dirty="0"/>
                        <a:t>Zajedničke aktivnosti sa učenicima</a:t>
                      </a:r>
                    </a:p>
                    <a:p>
                      <a:r>
                        <a:rPr lang="hr-HR" sz="1100" dirty="0"/>
                        <a:t>Zajednički projekti</a:t>
                      </a:r>
                    </a:p>
                    <a:p>
                      <a:r>
                        <a:rPr lang="hr-HR" sz="1100" dirty="0"/>
                        <a:t>Međusobno opažanje nastave i osnaživanje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Svi učitelji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100" dirty="0"/>
                        <a:t>Stručne suradnice</a:t>
                      </a:r>
                    </a:p>
                    <a:p>
                      <a:r>
                        <a:rPr lang="hr-HR" sz="1100" dirty="0"/>
                        <a:t>Ravnatelj</a:t>
                      </a:r>
                    </a:p>
                    <a:p>
                      <a:r>
                        <a:rPr lang="hr-HR" sz="1100" dirty="0"/>
                        <a:t>Vanjski suradnici</a:t>
                      </a:r>
                    </a:p>
                    <a:p>
                      <a:r>
                        <a:rPr lang="hr-HR" sz="1100" dirty="0"/>
                        <a:t>Edukacije na svim razinama</a:t>
                      </a:r>
                    </a:p>
                    <a:p>
                      <a:r>
                        <a:rPr lang="hr-HR" sz="1100" dirty="0" err="1"/>
                        <a:t>Međ</a:t>
                      </a:r>
                      <a:r>
                        <a:rPr lang="hr-HR" sz="1100" dirty="0"/>
                        <a:t>. podrška i odnosi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/>
                        <a:t>Do kraja školske godine 2023./2024.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100" dirty="0"/>
                        <a:t>Rezultat samoprocjene Ankete o zadovoljstvu radom - rezultati </a:t>
                      </a:r>
                    </a:p>
                    <a:p>
                      <a:r>
                        <a:rPr lang="hr-HR" sz="1100" dirty="0"/>
                        <a:t>Zaključci sa sastanaka</a:t>
                      </a:r>
                    </a:p>
                    <a:p>
                      <a:r>
                        <a:rPr lang="hr-HR" sz="1100" dirty="0"/>
                        <a:t>Fokus grupe –dogovori</a:t>
                      </a:r>
                    </a:p>
                    <a:p>
                      <a:r>
                        <a:rPr lang="hr-HR" sz="1100" dirty="0"/>
                        <a:t>Osvrt – </a:t>
                      </a:r>
                      <a:r>
                        <a:rPr lang="hr-HR" sz="1100" dirty="0" err="1"/>
                        <a:t>međ</a:t>
                      </a:r>
                      <a:r>
                        <a:rPr lang="hr-HR" sz="1100" dirty="0"/>
                        <a:t> opažanje nastave </a:t>
                      </a:r>
                    </a:p>
                    <a:p>
                      <a:endParaRPr lang="hr-HR" sz="1400" dirty="0"/>
                    </a:p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46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654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FB0DAF-118B-4F2F-B5A2-A745653F7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577" y="664299"/>
            <a:ext cx="10058400" cy="407273"/>
          </a:xfrm>
        </p:spPr>
        <p:txBody>
          <a:bodyPr>
            <a:normAutofit fontScale="90000"/>
          </a:bodyPr>
          <a:lstStyle/>
          <a:p>
            <a:r>
              <a:rPr lang="hr-HR" sz="4400" dirty="0"/>
              <a:t>Uvesti :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36442D-4615-4A75-9B91-B2D9B2EF0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64099"/>
            <a:ext cx="10058400" cy="519966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	</a:t>
            </a:r>
            <a:r>
              <a:rPr lang="hr-HR" sz="2000" b="1" dirty="0"/>
              <a:t>ZA UČENIKE :</a:t>
            </a:r>
          </a:p>
          <a:p>
            <a:r>
              <a:rPr lang="hr-HR" sz="1600" dirty="0"/>
              <a:t>Pomagač dežurnom učitelju (pojasniti, pomagati, obrazac koji sadrži dnevno izvješće)</a:t>
            </a:r>
          </a:p>
          <a:p>
            <a:r>
              <a:rPr lang="hr-HR" sz="1600" dirty="0"/>
              <a:t>Učeničke evaluacije rada učitelja</a:t>
            </a:r>
          </a:p>
          <a:p>
            <a:r>
              <a:rPr lang="hr-HR" sz="1600" dirty="0" err="1"/>
              <a:t>Samoevaluacije</a:t>
            </a:r>
            <a:endParaRPr lang="hr-HR" sz="1600" dirty="0"/>
          </a:p>
          <a:p>
            <a:r>
              <a:rPr lang="hr-HR" sz="1600" dirty="0"/>
              <a:t>Zajednički projekti – školski, Noć knjige</a:t>
            </a:r>
          </a:p>
          <a:p>
            <a:r>
              <a:rPr lang="hr-HR" sz="1600" dirty="0"/>
              <a:t>Natjecanja /kvizovi – uz neki važan/ zanimljiv tematski dan</a:t>
            </a:r>
          </a:p>
          <a:p>
            <a:r>
              <a:rPr lang="hr-HR" sz="1600" dirty="0"/>
              <a:t>Integrirani dani</a:t>
            </a:r>
          </a:p>
          <a:p>
            <a:r>
              <a:rPr lang="hr-HR" sz="1600" dirty="0"/>
              <a:t>Pravila ponašanja pojasniti i staviti na vidno mjesto u školi (donji i gornji kat)</a:t>
            </a:r>
          </a:p>
          <a:p>
            <a:r>
              <a:rPr lang="hr-HR" sz="1600" dirty="0"/>
              <a:t>Zajednički tematski SR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						</a:t>
            </a:r>
            <a:r>
              <a:rPr lang="hr-HR" sz="2000" b="1" dirty="0">
                <a:solidFill>
                  <a:srgbClr val="002060"/>
                </a:solidFill>
              </a:rPr>
              <a:t>ZA UČITELJE :</a:t>
            </a:r>
          </a:p>
          <a:p>
            <a:pPr marL="2271400" lvl="8" indent="0">
              <a:buNone/>
            </a:pPr>
            <a:r>
              <a:rPr lang="hr-HR" sz="1600" b="1" dirty="0">
                <a:solidFill>
                  <a:srgbClr val="002060"/>
                </a:solidFill>
              </a:rPr>
              <a:t>                                                     -    samoprocjena svog rada</a:t>
            </a:r>
          </a:p>
          <a:p>
            <a:pPr marL="2271400" lvl="8" indent="0">
              <a:buNone/>
            </a:pPr>
            <a:r>
              <a:rPr lang="hr-HR" sz="1600" b="1" dirty="0">
                <a:solidFill>
                  <a:srgbClr val="002060"/>
                </a:solidFill>
              </a:rPr>
              <a:t>                                                      -   međusobno opažanje nastave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954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181349-AE95-498A-BE63-B99B20658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089"/>
            <a:ext cx="10515600" cy="586087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Upornost, snalažljivost.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Tolerancijom, integracijom, poštivanjem različitosti, visokoobrazovnim i entuzijastičnim stručnim kadrom koji se stalno usavršava u struci. 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Ljudskim resursima i osobnim kvalitetama.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Individualni pristup, prilagodba sadržaja i materijala (koja nije samo za dokumentaciju, već se svakodnevno provodi), bliski odnosi s učenicima i njihovim obiteljima.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Dobrom opremljenošću škole, međusobnom suradnjom, sudjelovanju na raznim smotrama, stručnošću učitelja.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Mali broj učenika i posvećenost učitelja svakom učeniku, učenička zadruga.</a:t>
            </a: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Dobri odnosi među kolegama u kolektivu, dobra atmosfera.</a:t>
            </a:r>
          </a:p>
          <a:p>
            <a:pPr algn="l"/>
            <a:r>
              <a:rPr lang="hr-HR" sz="20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Individualizirani pristup, kvalitetna improvizacija, dobra suradnja na razini pojedinaca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3907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5B2A6F-86CE-4BD6-ADBB-FAC56EA17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371600"/>
          </a:xfrm>
        </p:spPr>
        <p:txBody>
          <a:bodyPr>
            <a:normAutofit/>
          </a:bodyPr>
          <a:lstStyle/>
          <a:p>
            <a:r>
              <a:rPr lang="hr-HR" sz="3600" dirty="0"/>
              <a:t>KRATKA RAZRADA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F9707A-AE03-4C81-8345-D69D424BC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422" y="1174044"/>
            <a:ext cx="10058400" cy="524030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 od prijedloga realizirati po jednom u polugodištu.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 mjesec jednu zajedničku aktivnost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Svrha (višestruka) :</a:t>
            </a:r>
            <a:endParaRPr lang="hr-H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Odmak od klasične nastave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Zajednički rad učitelja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Aktiviranje učenika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Poticanje zajedništva i socijalnih vještina svih sudionika, ponajviše učenika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Učenici su na kupu i </a:t>
            </a:r>
            <a:r>
              <a:rPr lang="hr-H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mentoriramo</a:t>
            </a: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ih zajedno i timski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Percepcija učitelja od strane učenika drugačija – pozitivna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Šaljemo učenicima poruku da smo ujedinjeni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Vidljiv rezultat rada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pojedinim aktivnostima poticanje natjecateljskog duha, slike o sebi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Učitelji uče od učitelja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 na sebi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Poticanje kreativnosti svih sudionika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79240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7F07D60-05BC-403A-BDD3-B03ADAF71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726559"/>
            <a:ext cx="4754880" cy="640080"/>
          </a:xfrm>
        </p:spPr>
        <p:txBody>
          <a:bodyPr/>
          <a:lstStyle/>
          <a:p>
            <a:r>
              <a:rPr lang="hr-H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PROJEKTI</a:t>
            </a:r>
            <a:endParaRPr lang="hr-H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0C1E5DD-FB8E-47A0-9B44-D52061D55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3752" y="1530494"/>
            <a:ext cx="4754880" cy="4590342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osmisliti temu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formirati timove od najmanje  2 učitelja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osmisliti aktivnosti – za učenike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Imati projektni tjedan – prezentacije projekata, (kratko, ovisno o tome koji dan je koji učitelj/tim u školi)</a:t>
            </a:r>
            <a:endParaRPr lang="hr-H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4D8EE89-C5BC-4245-BEA4-951351791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581662"/>
            <a:ext cx="4754880" cy="640080"/>
          </a:xfrm>
        </p:spPr>
        <p:txBody>
          <a:bodyPr/>
          <a:lstStyle/>
          <a:p>
            <a:r>
              <a:rPr lang="hr-H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INTEGRIRANI DANI</a:t>
            </a: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BB52346-2FF7-49D9-8790-6C287210C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3368" y="1366639"/>
            <a:ext cx="4754880" cy="4590342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mogućnosti – učitelji RN međusobno, učitelji PN međusobno i kombinacija učitelji RN i PN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odabrati temu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 par učitelja ili tim treba zajedno  pripremiti nastavu u trajanju od 1 ili 2 nastavna sata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svoj sat ili blok sat drže zajedno u jednoj učionici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nastava se odvija u 4 - 5 učionica za sve razrede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razredi se izmjenjuju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sadržaj nastave se može mijenjati i prilagoditi uzrastu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94641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DF307D1-1F90-495D-BBB4-D75A1E8D1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538" y="901018"/>
            <a:ext cx="4754880" cy="1087917"/>
          </a:xfrm>
        </p:spPr>
        <p:txBody>
          <a:bodyPr>
            <a:normAutofit fontScale="55000" lnSpcReduction="20000"/>
          </a:bodyPr>
          <a:lstStyle/>
          <a:p>
            <a:r>
              <a:rPr lang="hr-H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KVIZOVI /NATJECANJA</a:t>
            </a:r>
            <a:endParaRPr lang="hr-H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66DE27A-66BC-4F94-8B73-D58D6E332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1804" y="1828800"/>
            <a:ext cx="4754880" cy="3200400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odabere se tema, primjerice – Dan planete Zemlje, Dan voda, Dan prirode</a:t>
            </a:r>
            <a:r>
              <a:rPr lang="hr-HR" sz="2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„dan engleskog jezika”, „dan prirodoslovlja”, </a:t>
            </a:r>
            <a:r>
              <a:rPr lang="hr-HR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štogod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kraju nastave, organizira se kviz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hr-HR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sudjeluju učenici ekipirani od različitih razreda</a:t>
            </a:r>
          </a:p>
          <a:p>
            <a:pPr marL="0" lvl="0" indent="0">
              <a:lnSpc>
                <a:spcPct val="107000"/>
              </a:lnSpc>
              <a:buNone/>
            </a:pPr>
            <a:endParaRPr lang="hr-HR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mogu se natjecati i razredi međusobno (pripaziti na sadržaj)</a:t>
            </a:r>
            <a:endParaRPr lang="hr-HR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43CEB6B-E603-43EE-BF3C-F3A5CDE91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901018"/>
            <a:ext cx="4754880" cy="927782"/>
          </a:xfrm>
        </p:spPr>
        <p:txBody>
          <a:bodyPr>
            <a:normAutofit fontScale="55000" lnSpcReduction="20000"/>
          </a:bodyPr>
          <a:lstStyle/>
          <a:p>
            <a:r>
              <a:rPr lang="hr-HR" sz="3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OBILJEŽAVANJA ODREĐENIH DANA – </a:t>
            </a:r>
            <a:r>
              <a:rPr lang="hr-HR" sz="3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pedagoške radionice na SR- a za razvoj socijalnih vještina i zajedno PN</a:t>
            </a:r>
            <a:endParaRPr lang="hr-HR" sz="3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5773FEC-EB17-4B6F-8089-8C8A7A96F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3368" y="1988936"/>
            <a:ext cx="4754880" cy="372324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Primjerice :  </a:t>
            </a:r>
            <a:endParaRPr lang="hr-H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 pozitivnog mišljenja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Međunarodni dan starijih osoba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Svjetski dan beskućnika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Međ</a:t>
            </a: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Dan ljudi s invaliditetom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 čovjekovih prava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Međ</a:t>
            </a: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dan solidarnosti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Svjetski dan mira</a:t>
            </a:r>
            <a:endParaRPr lang="hr-HR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076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8FCBAB-CA0B-47FC-8974-24B6D5057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9289"/>
            <a:ext cx="10515600" cy="5657674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Opismenjavanjem djece romske nacionalne manjine. Učenicima, iste te manjine, koji završavaju osnovnu školu, neki čak upisuju i srednju školu. Radom dramsko - recitatorske skupine koja sudjeluje na predstavama te na taj način predstavlja Školu. Radom UZ Bobovac koja promovira Školu i vodi organizirane posjete u voćnjaku, ali sudjeluje i na raznim smotrama. Radom ostalih izvannastavnih aktivnosti koje promoviraju Školu na raznim natjecanjima i smotrama. Možemo se pohvaliti i sa većinom odličnih učitelja</a:t>
            </a:r>
            <a:r>
              <a:rPr lang="hr-HR" sz="20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marL="0" indent="0" algn="l">
              <a:buNone/>
            </a:pPr>
            <a:endParaRPr lang="hr-HR" sz="20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Mislim da se sada baš i nemamo više s čim pohvaliti. Djeca koja nam dolaze su sve lošija i sve više nezainteresirana za učenje. Krivac za to nisu samo učenici. Krivnju pronalazim u koroni koja nas je zadesila sve (djecu, roditelje, učitelje), ali i u našem radu koji više nije kao prije.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1723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B76F7C-F320-4CB6-AC28-8853493DA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377" y="812800"/>
            <a:ext cx="10515600" cy="5759274"/>
          </a:xfrm>
        </p:spPr>
        <p:txBody>
          <a:bodyPr>
            <a:normAutofit/>
          </a:bodyPr>
          <a:lstStyle/>
          <a:p>
            <a:pPr algn="l"/>
            <a:endParaRPr lang="hr-HR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Možemo se pohvaliti svojim lijepim okolišem i radom Zadruge. Dobra je strana rada naše Škole što uspijevamo (neki više, neki manje) osposobiti učenike romskog podrijetla (naučiti ih čitati, pisati, osnove računanja i komunikacije) za dalji život.</a:t>
            </a:r>
          </a:p>
          <a:p>
            <a:pPr algn="l"/>
            <a:endParaRPr lang="hr-HR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Ugodna atmosfera u zbornici.</a:t>
            </a:r>
          </a:p>
          <a:p>
            <a:pPr algn="l"/>
            <a:endParaRPr lang="hr-HR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Zadrugom "Bobovac", radom s djecom romske populacije, stručna zastupljenost nastavnika</a:t>
            </a:r>
          </a:p>
          <a:p>
            <a:pPr algn="l"/>
            <a:endParaRPr lang="hr-HR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Trudimo se oko učenika da nešto nauče.</a:t>
            </a:r>
          </a:p>
          <a:p>
            <a:pPr marL="0" indent="0">
              <a:buNone/>
            </a:pPr>
            <a:br>
              <a:rPr lang="hr-H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026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77936F-FC1C-44E8-AF4C-7AD30B279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444" y="225037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  <a:t>  </a:t>
            </a:r>
            <a:r>
              <a:rPr lang="hr-HR" sz="5300" b="0" i="0" dirty="0">
                <a:solidFill>
                  <a:srgbClr val="202124"/>
                </a:solidFill>
                <a:effectLst/>
                <a:latin typeface="docs-Roboto"/>
              </a:rPr>
              <a:t>S KOJIM SE TEŠKOĆAMA SVAKODNEVNO SUSREĆEMO? </a:t>
            </a:r>
            <a:br>
              <a:rPr lang="hr-HR" sz="53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hr-HR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hr-HR" sz="4000" b="0" i="0" dirty="0">
                <a:solidFill>
                  <a:srgbClr val="202124"/>
                </a:solidFill>
                <a:effectLst/>
                <a:latin typeface="docs-Roboto"/>
              </a:rPr>
              <a:t>(</a:t>
            </a:r>
            <a:r>
              <a:rPr lang="hr-HR" sz="3600" b="0" i="0" dirty="0">
                <a:solidFill>
                  <a:srgbClr val="202124"/>
                </a:solidFill>
                <a:effectLst/>
                <a:latin typeface="docs-Roboto"/>
              </a:rPr>
              <a:t>navedite i osvijestite s kojim se sve teškoćama svakodnevno susrećete, a koje se odnose na unutarnji rad i funkcioniranje škole) </a:t>
            </a:r>
            <a:r>
              <a:rPr lang="hr-HR" sz="4400" b="0" i="0" dirty="0">
                <a:solidFill>
                  <a:srgbClr val="202124"/>
                </a:solidFill>
                <a:effectLst/>
                <a:latin typeface="docs-Roboto"/>
              </a:rPr>
              <a:t> 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26114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9BBED4-FAEE-4F00-A10A-2E0F09ECC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8666"/>
            <a:ext cx="10515600" cy="6007630"/>
          </a:xfrm>
        </p:spPr>
        <p:txBody>
          <a:bodyPr>
            <a:normAutofit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Nerazumijevanje, loša komunikacija.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Učenici iz socijalno ugroženih i depriviranih sredina, puno truda valja uložiti da bi se uspostavio kakav-takav kontinuitet u radu, skromne kognitivne mogućnosti populacije, nedostatak higijene, </a:t>
            </a:r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neosviještenost učenika i njihovih roditelja vezano uz važnost obrazovanja i rada kao temeljnih vrijednosti civiliziranog svijeta, nerad, devijantna ponašanja, nezahvalnost s obzirom da se sve potrebno za život i rad dobije besplatno, lagano i bez truda, nedostatak sankcija koje bi polučile rezultate.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Pomanjkanje komunikacije.</a:t>
            </a:r>
          </a:p>
          <a:p>
            <a:pPr marL="0" indent="0" algn="l">
              <a:buNone/>
            </a:pPr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marL="0" indent="0" algn="l">
              <a:buNone/>
            </a:pPr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Nezainteresiranost za školovanje uopće, loši socijalno-ekonomski uvjeti u kojima žive učenici, slabije kognitivne sposobnosti učenika.</a:t>
            </a: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003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D98A91-EB3C-4493-B9D3-6975AE97D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533"/>
            <a:ext cx="10515600" cy="5804430"/>
          </a:xfrm>
        </p:spPr>
        <p:txBody>
          <a:bodyPr>
            <a:normAutofit lnSpcReduction="10000"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Disciplina učenika i teškoće u svladavanju gradiva, manjak kolegijalnosti, </a:t>
            </a:r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osjećaj nezaštićenosti i nemoći pred neprihvatljivim učeničkim ponašanjima.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Nezainteresiranost učeničke populacije za bilo kakve školske sadržaje iz većine predmeta.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nedostatak koordinacije i pravovremenog informiranja (ali ide na bolje), nespremnost na iznošenje stavova na mjestu i vremenu koje je bitno, inertnost i sumnjičavost prema strukturnim i funkcionalnim promjenama, </a:t>
            </a:r>
            <a:r>
              <a:rPr lang="hr-HR" sz="2400" b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nedovoljna inicijativa, nepoznavanje projektnog razmišljanja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Previše papirologije zbog koje je smanjen direktan rad s djecom, ponekad loša komunikacija među djelatnicima...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0407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811729-44A1-42E7-939A-808DC2B0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1556"/>
            <a:ext cx="10515600" cy="5725407"/>
          </a:xfrm>
        </p:spPr>
        <p:txBody>
          <a:bodyPr>
            <a:normAutofit lnSpcReduction="10000"/>
          </a:bodyPr>
          <a:lstStyle/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Susrećemo se sa teškoćama nedosljednosti vođenja Škole što je uzrokovalo opću nezahvalnost učenika prema radu i učiteljima. Poteškoće s učenicima u radu, ali i sa njihovom higijenom što utječe na uvjete rada.</a:t>
            </a:r>
          </a:p>
          <a:p>
            <a:pPr marL="0" indent="0" algn="l">
              <a:buNone/>
            </a:pPr>
            <a:endParaRPr lang="hr-HR" sz="2400" b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hr-HR" sz="2400" b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Teškoće se javljaju uslijed nerazumijevanja između nas samih. Nestalo je "borbe" i želje da se za našu školu "čuje", da naši učenici žele biti što duže u školi, da postižu rezultate i završavaju osmi razred, da žele upisati srednju školu,.... Nestalo je povezanosti između nas učitelja, nestala je kolegijalnost i spremnost za pomoć jedan drugome.</a:t>
            </a:r>
          </a:p>
          <a:p>
            <a:endParaRPr lang="hr-HR" dirty="0"/>
          </a:p>
          <a:p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Nezainteresiranost učenika za bilo kakve nastavne sadržaje.</a:t>
            </a:r>
          </a:p>
          <a:p>
            <a:endParaRPr lang="hr-HR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hr-HR" sz="24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Nemotivacija</a:t>
            </a:r>
            <a:r>
              <a:rPr lang="hr-HR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romske djece za učenje i napredovanje, mali broj učenika u razrednim odjelima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6978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1352</TotalTime>
  <Words>2819</Words>
  <Application>Microsoft Office PowerPoint</Application>
  <PresentationFormat>Široki zaslon</PresentationFormat>
  <Paragraphs>340</Paragraphs>
  <Slides>32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32</vt:i4>
      </vt:variant>
    </vt:vector>
  </HeadingPairs>
  <TitlesOfParts>
    <vt:vector size="40" baseType="lpstr">
      <vt:lpstr>Arial</vt:lpstr>
      <vt:lpstr>Calibri</vt:lpstr>
      <vt:lpstr>Century Gothic</vt:lpstr>
      <vt:lpstr>docs-Roboto</vt:lpstr>
      <vt:lpstr>Garamond</vt:lpstr>
      <vt:lpstr>Roboto</vt:lpstr>
      <vt:lpstr>Symbol</vt:lpstr>
      <vt:lpstr>Sapun</vt:lpstr>
      <vt:lpstr>SAMOVREDNOVANJE RADA ŠKOLE</vt:lpstr>
      <vt:lpstr>  ČIME SE MOŽEMO POHVALITI?   (analizirajte i navedite sve dobre strane rada vaše škole)   </vt:lpstr>
      <vt:lpstr>PowerPoint prezentacija</vt:lpstr>
      <vt:lpstr>PowerPoint prezentacija</vt:lpstr>
      <vt:lpstr>PowerPoint prezentacija</vt:lpstr>
      <vt:lpstr>  S KOJIM SE TEŠKOĆAMA SVAKODNEVNO SUSREĆEMO?   (navedite i osvijestite s kojim se sve teškoćama svakodnevno susrećete, a koje se odnose na unutarnji rad i funkcioniranje škole)  </vt:lpstr>
      <vt:lpstr>PowerPoint prezentacija</vt:lpstr>
      <vt:lpstr>PowerPoint prezentacija</vt:lpstr>
      <vt:lpstr>PowerPoint prezentacija</vt:lpstr>
      <vt:lpstr>PowerPoint prezentacija</vt:lpstr>
      <vt:lpstr>  KOJI SU NAŠI NEISKORIŠTENI RESURSI?   (navedite koje sve neiskorištene potencijale posjeduje vaša škola)  </vt:lpstr>
      <vt:lpstr>PowerPoint prezentacija</vt:lpstr>
      <vt:lpstr>PowerPoint prezentacija</vt:lpstr>
      <vt:lpstr>PowerPoint prezentacija</vt:lpstr>
      <vt:lpstr>  ŠTO NAS KOČI NA PUTU PREMA NAPRETKU?   (opišite vanjske prepreke koje onemogućuju napredak škole)  </vt:lpstr>
      <vt:lpstr>PowerPoint prezentacija</vt:lpstr>
      <vt:lpstr>PowerPoint prezentacija</vt:lpstr>
      <vt:lpstr>PowerPoint prezentacija</vt:lpstr>
      <vt:lpstr>  ŠTO MOŽEMO NAPRAVITI DA BUDEMO JOŠ BOLJI?   (na temelju unutarnjih karakteristika škole osmislite što sve možete učiniti da budete još bolji)  </vt:lpstr>
      <vt:lpstr>PowerPoint prezentacija</vt:lpstr>
      <vt:lpstr>PowerPoint prezentacija</vt:lpstr>
      <vt:lpstr>PowerPoint prezentacija</vt:lpstr>
      <vt:lpstr>PowerPoint prezentacija</vt:lpstr>
      <vt:lpstr>  TKO NAM MOŽE POMOĆI U NAPRETKU?    (imenujte osobe, institucije i dr. za koje smatrate da vam mogu pomoći u unapređenju podizanja kvalitete rada škole)   </vt:lpstr>
      <vt:lpstr>PowerPoint prezentacija</vt:lpstr>
      <vt:lpstr>PowerPoint prezentacija</vt:lpstr>
      <vt:lpstr>PowerPoint prezentacija</vt:lpstr>
      <vt:lpstr>PowerPoint prezentacija</vt:lpstr>
      <vt:lpstr>Uvesti : </vt:lpstr>
      <vt:lpstr>KRATKA RAZRADA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SAMOVREDNOV ANJE RADA ŠKOLE</dc:title>
  <dc:creator>Korisnik</dc:creator>
  <cp:lastModifiedBy>Korisnik</cp:lastModifiedBy>
  <cp:revision>81</cp:revision>
  <dcterms:created xsi:type="dcterms:W3CDTF">2022-11-22T07:29:38Z</dcterms:created>
  <dcterms:modified xsi:type="dcterms:W3CDTF">2023-03-21T09:48:39Z</dcterms:modified>
</cp:coreProperties>
</file>