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7" r:id="rId3"/>
    <p:sldId id="308" r:id="rId4"/>
    <p:sldId id="310" r:id="rId5"/>
    <p:sldId id="311" r:id="rId6"/>
    <p:sldId id="258" r:id="rId7"/>
    <p:sldId id="259" r:id="rId8"/>
    <p:sldId id="260" r:id="rId9"/>
    <p:sldId id="314" r:id="rId10"/>
    <p:sldId id="261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312" r:id="rId23"/>
    <p:sldId id="262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313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15" r:id="rId56"/>
    <p:sldId id="304" r:id="rId5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0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36</c:v>
                </c:pt>
                <c:pt idx="1">
                  <c:v>9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830080"/>
        <c:axId val="166966336"/>
      </c:barChart>
      <c:catAx>
        <c:axId val="22283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66966336"/>
        <c:crosses val="autoZero"/>
        <c:auto val="1"/>
        <c:lblAlgn val="ctr"/>
        <c:lblOffset val="100"/>
        <c:noMultiLvlLbl val="0"/>
      </c:catAx>
      <c:valAx>
        <c:axId val="166966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2830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35</c:v>
                </c:pt>
                <c:pt idx="1">
                  <c:v>5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258624"/>
        <c:axId val="169502400"/>
      </c:barChart>
      <c:catAx>
        <c:axId val="22325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69502400"/>
        <c:crosses val="autoZero"/>
        <c:auto val="1"/>
        <c:lblAlgn val="ctr"/>
        <c:lblOffset val="100"/>
        <c:noMultiLvlLbl val="0"/>
      </c:catAx>
      <c:valAx>
        <c:axId val="169502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2586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26</c:v>
                </c:pt>
                <c:pt idx="1">
                  <c:v>4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474176"/>
        <c:axId val="169504704"/>
      </c:barChart>
      <c:catAx>
        <c:axId val="223474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69504704"/>
        <c:crosses val="autoZero"/>
        <c:auto val="1"/>
        <c:lblAlgn val="ctr"/>
        <c:lblOffset val="100"/>
        <c:noMultiLvlLbl val="0"/>
      </c:catAx>
      <c:valAx>
        <c:axId val="169504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4741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9</c:v>
                </c:pt>
                <c:pt idx="1">
                  <c:v>10</c:v>
                </c:pt>
                <c:pt idx="2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616000"/>
        <c:axId val="169508160"/>
      </c:barChart>
      <c:catAx>
        <c:axId val="223616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169508160"/>
        <c:crosses val="autoZero"/>
        <c:auto val="1"/>
        <c:lblAlgn val="ctr"/>
        <c:lblOffset val="100"/>
        <c:noMultiLvlLbl val="0"/>
      </c:catAx>
      <c:valAx>
        <c:axId val="169508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6160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5</c:v>
                </c:pt>
                <c:pt idx="1">
                  <c:v>16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615488"/>
        <c:axId val="224986816"/>
      </c:barChart>
      <c:catAx>
        <c:axId val="223615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4986816"/>
        <c:crosses val="autoZero"/>
        <c:auto val="1"/>
        <c:lblAlgn val="ctr"/>
        <c:lblOffset val="100"/>
        <c:noMultiLvlLbl val="0"/>
      </c:catAx>
      <c:valAx>
        <c:axId val="2249868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6154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5</c:v>
                </c:pt>
                <c:pt idx="1">
                  <c:v>13</c:v>
                </c:pt>
                <c:pt idx="2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592384"/>
        <c:axId val="224989120"/>
      </c:barChart>
      <c:catAx>
        <c:axId val="22459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24989120"/>
        <c:crosses val="autoZero"/>
        <c:auto val="1"/>
        <c:lblAlgn val="ctr"/>
        <c:lblOffset val="100"/>
        <c:noMultiLvlLbl val="0"/>
      </c:catAx>
      <c:valAx>
        <c:axId val="224989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592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sr-Latn-R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4</c:v>
                </c:pt>
                <c:pt idx="1">
                  <c:v>14</c:v>
                </c:pt>
                <c:pt idx="2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373184"/>
        <c:axId val="224991424"/>
      </c:barChart>
      <c:catAx>
        <c:axId val="225373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4991424"/>
        <c:crosses val="autoZero"/>
        <c:auto val="1"/>
        <c:lblAlgn val="ctr"/>
        <c:lblOffset val="100"/>
        <c:noMultiLvlLbl val="0"/>
      </c:catAx>
      <c:valAx>
        <c:axId val="224991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53731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4</c:v>
                </c:pt>
                <c:pt idx="1">
                  <c:v>16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838144"/>
        <c:axId val="225026624"/>
      </c:barChart>
      <c:catAx>
        <c:axId val="224838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25026624"/>
        <c:crosses val="autoZero"/>
        <c:auto val="1"/>
        <c:lblAlgn val="ctr"/>
        <c:lblOffset val="100"/>
        <c:noMultiLvlLbl val="0"/>
      </c:catAx>
      <c:valAx>
        <c:axId val="225026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838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sr-Latn-R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4</c:v>
                </c:pt>
                <c:pt idx="1">
                  <c:v>21</c:v>
                </c:pt>
                <c:pt idx="2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595456"/>
        <c:axId val="225028928"/>
      </c:barChart>
      <c:catAx>
        <c:axId val="224595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5028928"/>
        <c:crosses val="autoZero"/>
        <c:auto val="1"/>
        <c:lblAlgn val="ctr"/>
        <c:lblOffset val="100"/>
        <c:noMultiLvlLbl val="0"/>
      </c:catAx>
      <c:valAx>
        <c:axId val="225028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5954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5</c:v>
                </c:pt>
                <c:pt idx="1">
                  <c:v>18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838656"/>
        <c:axId val="225031232"/>
      </c:barChart>
      <c:catAx>
        <c:axId val="224838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5031232"/>
        <c:crosses val="autoZero"/>
        <c:auto val="1"/>
        <c:lblAlgn val="ctr"/>
        <c:lblOffset val="100"/>
        <c:noMultiLvlLbl val="0"/>
      </c:catAx>
      <c:valAx>
        <c:axId val="225031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8386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8</c:v>
                </c:pt>
                <c:pt idx="2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436672"/>
        <c:axId val="225033536"/>
      </c:barChart>
      <c:catAx>
        <c:axId val="225436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5033536"/>
        <c:crosses val="autoZero"/>
        <c:auto val="1"/>
        <c:lblAlgn val="ctr"/>
        <c:lblOffset val="100"/>
        <c:noMultiLvlLbl val="0"/>
      </c:catAx>
      <c:valAx>
        <c:axId val="225033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5436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30</c:v>
                </c:pt>
                <c:pt idx="1">
                  <c:v>7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826496"/>
        <c:axId val="166968640"/>
      </c:barChart>
      <c:catAx>
        <c:axId val="222826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66968640"/>
        <c:crosses val="autoZero"/>
        <c:auto val="1"/>
        <c:lblAlgn val="ctr"/>
        <c:lblOffset val="100"/>
        <c:noMultiLvlLbl val="0"/>
      </c:catAx>
      <c:valAx>
        <c:axId val="166968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28264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4</c:v>
                </c:pt>
                <c:pt idx="1">
                  <c:v>13</c:v>
                </c:pt>
                <c:pt idx="2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839680"/>
        <c:axId val="225855168"/>
      </c:barChart>
      <c:catAx>
        <c:axId val="22483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5855168"/>
        <c:crosses val="autoZero"/>
        <c:auto val="1"/>
        <c:lblAlgn val="ctr"/>
        <c:lblOffset val="100"/>
        <c:noMultiLvlLbl val="0"/>
      </c:catAx>
      <c:valAx>
        <c:axId val="225855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8396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7</c:v>
                </c:pt>
                <c:pt idx="1">
                  <c:v>4</c:v>
                </c:pt>
                <c:pt idx="2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839168"/>
        <c:axId val="225857472"/>
      </c:barChart>
      <c:catAx>
        <c:axId val="224839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5857472"/>
        <c:crosses val="autoZero"/>
        <c:auto val="1"/>
        <c:lblAlgn val="ctr"/>
        <c:lblOffset val="100"/>
        <c:noMultiLvlLbl val="0"/>
      </c:catAx>
      <c:valAx>
        <c:axId val="225857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8391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2</c:v>
                </c:pt>
                <c:pt idx="1">
                  <c:v>7</c:v>
                </c:pt>
                <c:pt idx="2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953344"/>
        <c:axId val="225859776"/>
      </c:barChart>
      <c:catAx>
        <c:axId val="224953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5859776"/>
        <c:crosses val="autoZero"/>
        <c:auto val="1"/>
        <c:lblAlgn val="ctr"/>
        <c:lblOffset val="100"/>
        <c:noMultiLvlLbl val="0"/>
      </c:catAx>
      <c:valAx>
        <c:axId val="225859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953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987584"/>
        <c:axId val="225641024"/>
      </c:barChart>
      <c:catAx>
        <c:axId val="225987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5641024"/>
        <c:crosses val="autoZero"/>
        <c:auto val="1"/>
        <c:lblAlgn val="ctr"/>
        <c:lblOffset val="100"/>
        <c:noMultiLvlLbl val="0"/>
      </c:catAx>
      <c:valAx>
        <c:axId val="2256410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59875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14</c:v>
                </c:pt>
                <c:pt idx="2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955392"/>
        <c:axId val="225643328"/>
      </c:barChart>
      <c:catAx>
        <c:axId val="224955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5643328"/>
        <c:crosses val="autoZero"/>
        <c:auto val="1"/>
        <c:lblAlgn val="ctr"/>
        <c:lblOffset val="100"/>
        <c:noMultiLvlLbl val="0"/>
      </c:catAx>
      <c:valAx>
        <c:axId val="225643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955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8542080"/>
        <c:axId val="161265280"/>
      </c:barChart>
      <c:catAx>
        <c:axId val="178542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61265280"/>
        <c:crosses val="autoZero"/>
        <c:auto val="1"/>
        <c:lblAlgn val="ctr"/>
        <c:lblOffset val="100"/>
        <c:noMultiLvlLbl val="0"/>
      </c:catAx>
      <c:valAx>
        <c:axId val="161265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8542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8692608"/>
        <c:axId val="161253056"/>
      </c:barChart>
      <c:catAx>
        <c:axId val="178692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61253056"/>
        <c:crosses val="autoZero"/>
        <c:auto val="1"/>
        <c:lblAlgn val="ctr"/>
        <c:lblOffset val="100"/>
        <c:noMultiLvlLbl val="0"/>
      </c:catAx>
      <c:valAx>
        <c:axId val="161253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86926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6862080"/>
        <c:axId val="161257664"/>
      </c:barChart>
      <c:catAx>
        <c:axId val="226862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61257664"/>
        <c:crosses val="autoZero"/>
        <c:auto val="1"/>
        <c:lblAlgn val="ctr"/>
        <c:lblOffset val="100"/>
        <c:noMultiLvlLbl val="0"/>
      </c:catAx>
      <c:valAx>
        <c:axId val="161257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6862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101312"/>
        <c:axId val="161260672"/>
      </c:barChart>
      <c:catAx>
        <c:axId val="209101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sr-Latn-RS"/>
          </a:p>
        </c:txPr>
        <c:crossAx val="161260672"/>
        <c:crosses val="autoZero"/>
        <c:auto val="1"/>
        <c:lblAlgn val="ctr"/>
        <c:lblOffset val="100"/>
        <c:noMultiLvlLbl val="0"/>
      </c:catAx>
      <c:valAx>
        <c:axId val="161260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9101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6847744"/>
        <c:axId val="161266432"/>
      </c:barChart>
      <c:catAx>
        <c:axId val="22684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61266432"/>
        <c:crosses val="autoZero"/>
        <c:auto val="1"/>
        <c:lblAlgn val="ctr"/>
        <c:lblOffset val="100"/>
        <c:noMultiLvlLbl val="0"/>
      </c:catAx>
      <c:valAx>
        <c:axId val="161266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68477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29</c:v>
                </c:pt>
                <c:pt idx="1">
                  <c:v>15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838272"/>
        <c:axId val="223307456"/>
      </c:barChart>
      <c:catAx>
        <c:axId val="222838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3307456"/>
        <c:crosses val="autoZero"/>
        <c:auto val="1"/>
        <c:lblAlgn val="ctr"/>
        <c:lblOffset val="100"/>
        <c:noMultiLvlLbl val="0"/>
      </c:catAx>
      <c:valAx>
        <c:axId val="223307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28382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601408"/>
        <c:axId val="177944192"/>
      </c:barChart>
      <c:catAx>
        <c:axId val="227601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7944192"/>
        <c:crosses val="autoZero"/>
        <c:auto val="1"/>
        <c:lblAlgn val="ctr"/>
        <c:lblOffset val="100"/>
        <c:noMultiLvlLbl val="0"/>
      </c:catAx>
      <c:valAx>
        <c:axId val="177944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6014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598336"/>
        <c:axId val="178511872"/>
      </c:barChart>
      <c:catAx>
        <c:axId val="227598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8511872"/>
        <c:crosses val="autoZero"/>
        <c:auto val="1"/>
        <c:lblAlgn val="ctr"/>
        <c:lblOffset val="100"/>
        <c:noMultiLvlLbl val="0"/>
      </c:catAx>
      <c:valAx>
        <c:axId val="178511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5983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232256"/>
        <c:axId val="177939008"/>
      </c:barChart>
      <c:catAx>
        <c:axId val="227232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7939008"/>
        <c:crosses val="autoZero"/>
        <c:auto val="1"/>
        <c:lblAlgn val="ctr"/>
        <c:lblOffset val="100"/>
        <c:noMultiLvlLbl val="0"/>
      </c:catAx>
      <c:valAx>
        <c:axId val="177939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2322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233280"/>
        <c:axId val="178512448"/>
      </c:barChart>
      <c:catAx>
        <c:axId val="227233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8512448"/>
        <c:crosses val="autoZero"/>
        <c:auto val="1"/>
        <c:lblAlgn val="ctr"/>
        <c:lblOffset val="100"/>
        <c:noMultiLvlLbl val="0"/>
      </c:catAx>
      <c:valAx>
        <c:axId val="178512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2332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600384"/>
        <c:axId val="178514176"/>
      </c:barChart>
      <c:catAx>
        <c:axId val="227600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8514176"/>
        <c:crosses val="autoZero"/>
        <c:auto val="1"/>
        <c:lblAlgn val="ctr"/>
        <c:lblOffset val="100"/>
        <c:noMultiLvlLbl val="0"/>
      </c:catAx>
      <c:valAx>
        <c:axId val="178514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6003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000832"/>
        <c:axId val="178518208"/>
      </c:barChart>
      <c:catAx>
        <c:axId val="227000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8518208"/>
        <c:crosses val="autoZero"/>
        <c:auto val="1"/>
        <c:lblAlgn val="ctr"/>
        <c:lblOffset val="100"/>
        <c:noMultiLvlLbl val="0"/>
      </c:catAx>
      <c:valAx>
        <c:axId val="178518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0008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231744"/>
        <c:axId val="178457984"/>
      </c:barChart>
      <c:catAx>
        <c:axId val="227231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8457984"/>
        <c:crosses val="autoZero"/>
        <c:auto val="1"/>
        <c:lblAlgn val="ctr"/>
        <c:lblOffset val="100"/>
        <c:noMultiLvlLbl val="0"/>
      </c:catAx>
      <c:valAx>
        <c:axId val="178457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2317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133952"/>
        <c:axId val="178461440"/>
      </c:barChart>
      <c:catAx>
        <c:axId val="227133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8461440"/>
        <c:crosses val="autoZero"/>
        <c:auto val="1"/>
        <c:lblAlgn val="ctr"/>
        <c:lblOffset val="100"/>
        <c:noMultiLvlLbl val="0"/>
      </c:catAx>
      <c:valAx>
        <c:axId val="178461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1339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134976"/>
        <c:axId val="178514752"/>
      </c:barChart>
      <c:catAx>
        <c:axId val="227134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8514752"/>
        <c:crosses val="autoZero"/>
        <c:auto val="1"/>
        <c:lblAlgn val="ctr"/>
        <c:lblOffset val="100"/>
        <c:noMultiLvlLbl val="0"/>
      </c:catAx>
      <c:valAx>
        <c:axId val="178514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1349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131392"/>
        <c:axId val="178518784"/>
      </c:barChart>
      <c:catAx>
        <c:axId val="227131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178518784"/>
        <c:crosses val="autoZero"/>
        <c:auto val="1"/>
        <c:lblAlgn val="ctr"/>
        <c:lblOffset val="100"/>
        <c:noMultiLvlLbl val="0"/>
      </c:catAx>
      <c:valAx>
        <c:axId val="178518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131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21</c:v>
                </c:pt>
                <c:pt idx="1">
                  <c:v>22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828544"/>
        <c:axId val="223309760"/>
      </c:barChart>
      <c:catAx>
        <c:axId val="22282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3309760"/>
        <c:crosses val="autoZero"/>
        <c:auto val="1"/>
        <c:lblAlgn val="ctr"/>
        <c:lblOffset val="100"/>
        <c:noMultiLvlLbl val="0"/>
      </c:catAx>
      <c:valAx>
        <c:axId val="2233097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28285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82852143482049E-2"/>
          <c:y val="6.0659813356663747E-2"/>
          <c:w val="0.7790264654418197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ne</c:v>
                </c:pt>
                <c:pt idx="1">
                  <c:v>ne znam</c:v>
                </c:pt>
                <c:pt idx="2">
                  <c:v>da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021824"/>
        <c:axId val="227643328"/>
      </c:barChart>
      <c:catAx>
        <c:axId val="22702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r-Latn-RS"/>
          </a:p>
        </c:txPr>
        <c:crossAx val="227643328"/>
        <c:crosses val="autoZero"/>
        <c:auto val="1"/>
        <c:lblAlgn val="ctr"/>
        <c:lblOffset val="100"/>
        <c:noMultiLvlLbl val="0"/>
      </c:catAx>
      <c:valAx>
        <c:axId val="227643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0218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35</c:v>
                </c:pt>
                <c:pt idx="1">
                  <c:v>11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256576"/>
        <c:axId val="223312064"/>
      </c:barChart>
      <c:catAx>
        <c:axId val="22325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3312064"/>
        <c:crosses val="autoZero"/>
        <c:auto val="1"/>
        <c:lblAlgn val="ctr"/>
        <c:lblOffset val="100"/>
        <c:noMultiLvlLbl val="0"/>
      </c:catAx>
      <c:valAx>
        <c:axId val="223312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2565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33</c:v>
                </c:pt>
                <c:pt idx="1">
                  <c:v>12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613952"/>
        <c:axId val="223330880"/>
      </c:barChart>
      <c:catAx>
        <c:axId val="223613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3330880"/>
        <c:crosses val="autoZero"/>
        <c:auto val="1"/>
        <c:lblAlgn val="ctr"/>
        <c:lblOffset val="100"/>
        <c:noMultiLvlLbl val="0"/>
      </c:catAx>
      <c:valAx>
        <c:axId val="223330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6139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44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257600"/>
        <c:axId val="223333184"/>
      </c:barChart>
      <c:catAx>
        <c:axId val="223257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3333184"/>
        <c:crosses val="autoZero"/>
        <c:auto val="1"/>
        <c:lblAlgn val="ctr"/>
        <c:lblOffset val="100"/>
        <c:noMultiLvlLbl val="0"/>
      </c:catAx>
      <c:valAx>
        <c:axId val="223333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257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37</c:v>
                </c:pt>
                <c:pt idx="1">
                  <c:v>8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257088"/>
        <c:axId val="223335488"/>
      </c:barChart>
      <c:catAx>
        <c:axId val="223257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3335488"/>
        <c:crosses val="autoZero"/>
        <c:auto val="1"/>
        <c:lblAlgn val="ctr"/>
        <c:lblOffset val="100"/>
        <c:noMultiLvlLbl val="0"/>
      </c:catAx>
      <c:valAx>
        <c:axId val="223335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257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List1!$E$5:$E$7</c:f>
              <c:strCache>
                <c:ptCount val="3"/>
                <c:pt idx="0">
                  <c:v>DA</c:v>
                </c:pt>
                <c:pt idx="1">
                  <c:v>NE ZNAM</c:v>
                </c:pt>
                <c:pt idx="2">
                  <c:v>NE ZNAM</c:v>
                </c:pt>
              </c:strCache>
            </c:strRef>
          </c:cat>
          <c:val>
            <c:numRef>
              <c:f>List1!$F$5:$F$7</c:f>
              <c:numCache>
                <c:formatCode>General</c:formatCode>
                <c:ptCount val="3"/>
                <c:pt idx="0">
                  <c:v>26</c:v>
                </c:pt>
                <c:pt idx="1">
                  <c:v>16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258112"/>
        <c:axId val="223337792"/>
      </c:barChart>
      <c:catAx>
        <c:axId val="223258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sr-Latn-RS"/>
          </a:p>
        </c:txPr>
        <c:crossAx val="223337792"/>
        <c:crosses val="autoZero"/>
        <c:auto val="1"/>
        <c:lblAlgn val="ctr"/>
        <c:lblOffset val="100"/>
        <c:noMultiLvlLbl val="0"/>
      </c:catAx>
      <c:valAx>
        <c:axId val="223337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2581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77C3D-7BB2-4D23-9D10-616807B37D36}" type="datetimeFigureOut">
              <a:rPr lang="sr-Latn-CS" smtClean="0"/>
              <a:t>31.5.2016.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ISTRAŽIVANJE RADA  TIMSKOG RADA U NASTAVI NA 3 ŠKOLE : OŠ FRANA KRSTE FRANKOPANA, BROD NA KUPI, OŠ SKRAD I OŠ MRKOPALJ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hr-HR" dirty="0" smtClean="0"/>
          </a:p>
          <a:p>
            <a:r>
              <a:rPr lang="hr-HR" dirty="0" smtClean="0"/>
              <a:t>Istraživanje provela pedagoginja škole Ingrid </a:t>
            </a:r>
            <a:r>
              <a:rPr lang="hr-HR" dirty="0" err="1" smtClean="0"/>
              <a:t>Šimičić</a:t>
            </a:r>
            <a:r>
              <a:rPr lang="hr-HR" dirty="0" smtClean="0"/>
              <a:t>, prof. u suradnji sa učiteljem informatike Daliborom </a:t>
            </a:r>
            <a:r>
              <a:rPr lang="hr-HR" dirty="0" err="1" smtClean="0"/>
              <a:t>Fakom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8671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11500" dirty="0" smtClean="0">
                <a:solidFill>
                  <a:srgbClr val="C00000"/>
                </a:solidFill>
                <a:latin typeface="Blackadder ITC" panose="04020505051007020D02" pitchFamily="82" charset="0"/>
              </a:rPr>
              <a:t>u</a:t>
            </a:r>
            <a:r>
              <a:rPr lang="hr-HR" sz="7200" dirty="0">
                <a:solidFill>
                  <a:srgbClr val="C00000"/>
                </a:solidFill>
                <a:latin typeface="Blackadder ITC" panose="04020505051007020D02" pitchFamily="82" charset="0"/>
              </a:rPr>
              <a:t>Č</a:t>
            </a:r>
            <a:r>
              <a:rPr lang="hr-HR" sz="11500" dirty="0" smtClean="0">
                <a:solidFill>
                  <a:srgbClr val="C00000"/>
                </a:solidFill>
                <a:latin typeface="Blackadder ITC" panose="04020505051007020D02" pitchFamily="82" charset="0"/>
              </a:rPr>
              <a:t>enici</a:t>
            </a:r>
            <a:endParaRPr lang="hr-HR" sz="11500" dirty="0">
              <a:solidFill>
                <a:srgbClr val="C00000"/>
              </a:solidFill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438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i="1" dirty="0"/>
              <a:t>Timska nastava mi je zanimljiva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3092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7372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Više sam aktivan kad smo sami u razredu</a:t>
            </a:r>
            <a:endParaRPr lang="hr-HR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2390119"/>
              </p:ext>
            </p:extLst>
          </p:nvPr>
        </p:nvGraphicFramePr>
        <p:xfrm>
          <a:off x="539552" y="155679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466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Lakše savladavam školske zadatke , jer ih bolje razumijem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6372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1960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rgbClr val="00B050"/>
                </a:solidFill>
                <a:latin typeface="+mn-lt"/>
              </a:rPr>
              <a:t>Imam bolji uspjeh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84263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088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Hrvatski jezik, matematiku i prirodu i društvo bolje razumijem jer učiteljica sve pojasni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7104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4930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Kada mi nešto nije jasno učiteljica ima više vremena da mi pojasni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7541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9590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0" dirty="0">
                <a:solidFill>
                  <a:srgbClr val="041D88"/>
                </a:solidFill>
                <a:latin typeface="Arial Rounded MT Bold" panose="020F0704030504030204" pitchFamily="34" charset="0"/>
              </a:rPr>
              <a:t>Učiteljica mi uvijek nakon ispitivanja objasni što još moram naučiti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9511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5925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0" dirty="0">
                <a:solidFill>
                  <a:srgbClr val="37553B"/>
                </a:solidFill>
                <a:latin typeface="Arial Rounded MT Bold" panose="020F0704030504030204" pitchFamily="34" charset="0"/>
              </a:rPr>
              <a:t>Na nastavi imamo različite aktivnosti (crtanje, plakate, grupni rad, radionice)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2491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2343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chemeClr val="accent3"/>
                </a:solidFill>
                <a:latin typeface="Arial Rounded MT Bold" panose="020F0704030504030204" pitchFamily="34" charset="0"/>
              </a:rPr>
              <a:t>Domaća zadaća m je lakša i razumljivija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6430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065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Timski oblik nastave u sve tri navedene škole provodi se drugu godinu za redom.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Ove godine napravili smo istraživanje koje je za svrhu imalo potvrditi kvalitetu Timskog oblika rada.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Proveli smo anketno ispitivanje na sve tri spomenute škole na 3 uzorka : učitelji, učenici i roditelji.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6909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Sviđa mi se što imamo više učiteljica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6648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30526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0" dirty="0">
                <a:latin typeface="Arial Rounded MT Bold" panose="020F0704030504030204" pitchFamily="34" charset="0"/>
              </a:rPr>
              <a:t>Zanimljivo mi je  mijenjati učionice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4713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3472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solidFill>
                  <a:srgbClr val="C00000"/>
                </a:solidFill>
                <a:latin typeface="Freestyle Script" panose="030804020302050B0404" pitchFamily="66" charset="0"/>
              </a:rPr>
              <a:t>ZAKLJUČCI - UČENICI</a:t>
            </a:r>
            <a:endParaRPr lang="hr-HR" sz="3600" b="1" dirty="0">
              <a:solidFill>
                <a:srgbClr val="C00000"/>
              </a:solidFill>
              <a:latin typeface="Freestyle Script" panose="030804020302050B0404" pitchFamily="66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200" dirty="0" smtClean="0"/>
              <a:t>Odgovori DA vladaju u svim postavljenim tvrdnjama, a najviše u 7. tvrdnji koju je odabralo 44 učenika od njih ukupno 47, a ona glasi :</a:t>
            </a:r>
          </a:p>
          <a:p>
            <a:pPr>
              <a:buFontTx/>
              <a:buChar char="-"/>
            </a:pPr>
            <a:r>
              <a:rPr lang="hr-HR" sz="1200" i="1" dirty="0" smtClean="0"/>
              <a:t>učiteljica mi uvijek nakon ispitivanja objasni što još moram učiti  </a:t>
            </a:r>
          </a:p>
          <a:p>
            <a:pPr marL="0" indent="0">
              <a:buNone/>
            </a:pPr>
            <a:r>
              <a:rPr lang="hr-HR" sz="1200" i="1" dirty="0" smtClean="0">
                <a:solidFill>
                  <a:srgbClr val="0070C0"/>
                </a:solidFill>
              </a:rPr>
              <a:t>Smatramo vrlo važnom ovu tvrdnju jer se odnosi na povratnu informaciju učiteljice učeniku nakon ispitivanja i vrednovanja njegova znanja i obrazovnog postignuća. Na temelju PI učenik će znati što je od sadržaja usvojio i na koji </a:t>
            </a:r>
            <a:r>
              <a:rPr lang="hr-HR" sz="1200" i="1" dirty="0" smtClean="0">
                <a:solidFill>
                  <a:srgbClr val="0070C0"/>
                </a:solidFill>
              </a:rPr>
              <a:t>način, </a:t>
            </a:r>
            <a:r>
              <a:rPr lang="hr-HR" sz="1200" i="1" dirty="0" smtClean="0">
                <a:solidFill>
                  <a:srgbClr val="0070C0"/>
                </a:solidFill>
              </a:rPr>
              <a:t>te što je još potrebno popraviti i upotpuniti.</a:t>
            </a:r>
          </a:p>
          <a:p>
            <a:pPr marL="0" indent="0">
              <a:buNone/>
            </a:pPr>
            <a:endParaRPr lang="hr-HR" sz="1200" i="1" dirty="0" smtClean="0"/>
          </a:p>
          <a:p>
            <a:pPr marL="0" indent="0">
              <a:buNone/>
            </a:pPr>
            <a:r>
              <a:rPr lang="hr-HR" sz="1200" dirty="0" smtClean="0"/>
              <a:t>NE ZNAM je odgovor biran ponajviše u tvrdnjama :</a:t>
            </a:r>
          </a:p>
          <a:p>
            <a:pPr>
              <a:buFontTx/>
              <a:buChar char="-"/>
            </a:pPr>
            <a:r>
              <a:rPr lang="hr-HR" sz="1200" dirty="0" smtClean="0"/>
              <a:t>Imam bolji uspjeh</a:t>
            </a:r>
          </a:p>
          <a:p>
            <a:pPr>
              <a:buFontTx/>
              <a:buChar char="-"/>
            </a:pPr>
            <a:r>
              <a:rPr lang="hr-HR" sz="1200" dirty="0" smtClean="0"/>
              <a:t>DZ je lakša i zanimljivija</a:t>
            </a:r>
          </a:p>
          <a:p>
            <a:pPr>
              <a:buFontTx/>
              <a:buChar char="-"/>
            </a:pPr>
            <a:r>
              <a:rPr lang="hr-HR" sz="1200" dirty="0" smtClean="0"/>
              <a:t>Lakše savladavam školske zadatke jer ih bolje razumijem</a:t>
            </a:r>
          </a:p>
          <a:p>
            <a:pPr marL="0" indent="0">
              <a:buNone/>
            </a:pPr>
            <a:r>
              <a:rPr lang="hr-HR" sz="1200" i="1" dirty="0" smtClean="0">
                <a:solidFill>
                  <a:srgbClr val="0070C0"/>
                </a:solidFill>
              </a:rPr>
              <a:t>Učenicima </a:t>
            </a:r>
            <a:r>
              <a:rPr lang="hr-HR" sz="1200" i="1" dirty="0">
                <a:solidFill>
                  <a:srgbClr val="0070C0"/>
                </a:solidFill>
              </a:rPr>
              <a:t>u mlađim razredima </a:t>
            </a:r>
            <a:r>
              <a:rPr lang="hr-HR" sz="1200" i="1" dirty="0" smtClean="0">
                <a:solidFill>
                  <a:srgbClr val="0070C0"/>
                </a:solidFill>
              </a:rPr>
              <a:t>je teško procijeniti </a:t>
            </a:r>
            <a:r>
              <a:rPr lang="hr-HR" sz="1200" i="1" dirty="0">
                <a:solidFill>
                  <a:srgbClr val="0070C0"/>
                </a:solidFill>
              </a:rPr>
              <a:t>da li im je općenito uspjeh bolji u TN, jer to je nešto što se ne potvrđuje samo ocjenama.</a:t>
            </a:r>
          </a:p>
          <a:p>
            <a:pPr marL="0" indent="0">
              <a:buNone/>
            </a:pPr>
            <a:r>
              <a:rPr lang="hr-HR" sz="1200" i="1" dirty="0" smtClean="0">
                <a:solidFill>
                  <a:srgbClr val="0070C0"/>
                </a:solidFill>
              </a:rPr>
              <a:t>DZ </a:t>
            </a:r>
            <a:r>
              <a:rPr lang="hr-HR" sz="1200" i="1" dirty="0">
                <a:solidFill>
                  <a:srgbClr val="0070C0"/>
                </a:solidFill>
              </a:rPr>
              <a:t>je i dalje kategorija za koju se učitelji trebaju više i bolje pripremiti i potruditi, a djeci ona i dalje ostaje obveza </a:t>
            </a:r>
            <a:r>
              <a:rPr lang="hr-HR" sz="1200" i="1" dirty="0" smtClean="0">
                <a:solidFill>
                  <a:srgbClr val="0070C0"/>
                </a:solidFill>
              </a:rPr>
              <a:t>koja im nije draga i koju često </a:t>
            </a:r>
            <a:r>
              <a:rPr lang="hr-HR" sz="1200" i="1" dirty="0">
                <a:solidFill>
                  <a:srgbClr val="0070C0"/>
                </a:solidFill>
              </a:rPr>
              <a:t>ne razumiju</a:t>
            </a:r>
            <a:r>
              <a:rPr lang="hr-HR" sz="1200" i="1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sz="1200" dirty="0" smtClean="0"/>
              <a:t>Odgovor NE pojavljuje se najviše u tvrdnji o mijenjanju učionica, o tvrdnji koja govori o tome da je učenik u TN aktivniji, te o promjeni učiteljica.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sz="1200" dirty="0" smtClean="0">
                <a:solidFill>
                  <a:srgbClr val="C00000"/>
                </a:solidFill>
              </a:rPr>
              <a:t>Učenici mlađih razreda vole imati svoju učionicu, stoga je razumljivo da im promjena učionica nije zanimljiva.</a:t>
            </a:r>
          </a:p>
          <a:p>
            <a:pPr marL="0" indent="0">
              <a:buNone/>
            </a:pPr>
            <a:r>
              <a:rPr lang="hr-HR" sz="1200" dirty="0" smtClean="0">
                <a:solidFill>
                  <a:srgbClr val="C00000"/>
                </a:solidFill>
              </a:rPr>
              <a:t>Isto tako ne sviđa im se što mijenjaju učiteljice jer se učenici zbliže sa razrednicom, povjeravaju joj se i trebaju tijekom nastavnog dana za različite upite, zbog čega im se ni ova promjena ne sviđa.</a:t>
            </a:r>
          </a:p>
          <a:p>
            <a:pPr marL="0" indent="0">
              <a:buNone/>
            </a:pPr>
            <a:r>
              <a:rPr lang="hr-HR" sz="1200" dirty="0" smtClean="0">
                <a:solidFill>
                  <a:srgbClr val="C00000"/>
                </a:solidFill>
              </a:rPr>
              <a:t>Koliko su aktivni na nastavi  ne mogu sami objektivno procijeniti, stoga su i ovdje u dilemi.</a:t>
            </a:r>
          </a:p>
          <a:p>
            <a:pPr marL="0" indent="0">
              <a:buNone/>
            </a:pPr>
            <a:endParaRPr lang="hr-HR" sz="1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hr-HR" sz="1400" dirty="0" smtClean="0">
                <a:solidFill>
                  <a:srgbClr val="C00000"/>
                </a:solidFill>
              </a:rPr>
              <a:t>U </a:t>
            </a:r>
            <a:r>
              <a:rPr lang="hr-HR" sz="1400" dirty="0">
                <a:solidFill>
                  <a:srgbClr val="C00000"/>
                </a:solidFill>
              </a:rPr>
              <a:t>konačnici rezultati upitnika mogu potvrditi ozbiljan pristup provedbi upitnika obzirom na gore </a:t>
            </a:r>
            <a:r>
              <a:rPr lang="hr-HR" sz="1400" dirty="0" smtClean="0">
                <a:solidFill>
                  <a:srgbClr val="C00000"/>
                </a:solidFill>
              </a:rPr>
              <a:t>navedeno, te se može zaključiti da su u daleko većem broju učenici koji su zadovoljni radom TN na svim njenim poljima. </a:t>
            </a:r>
            <a:endParaRPr lang="hr-HR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3629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7200" i="1" dirty="0" smtClean="0">
                <a:solidFill>
                  <a:srgbClr val="00B0F0"/>
                </a:solidFill>
                <a:latin typeface="Berlin Sans FB" panose="020E0602020502020306" pitchFamily="34" charset="0"/>
              </a:rPr>
              <a:t>Roditelji</a:t>
            </a:r>
            <a:endParaRPr lang="hr-HR" sz="7200" i="1" dirty="0">
              <a:solidFill>
                <a:srgbClr val="00B0F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99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Moje dijete je aktivnije u pripremi za  školu 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5209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54053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0" dirty="0">
                <a:solidFill>
                  <a:schemeClr val="bg2">
                    <a:lumMod val="25000"/>
                  </a:schemeClr>
                </a:solidFill>
              </a:rPr>
              <a:t>Moje dijete postiže bolji uspjeh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4160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55165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0" dirty="0">
                <a:solidFill>
                  <a:schemeClr val="accent3">
                    <a:lumMod val="75000"/>
                  </a:schemeClr>
                </a:solidFill>
                <a:latin typeface="Arial Rounded MT Bold" panose="020F0704030504030204" pitchFamily="34" charset="0"/>
              </a:rPr>
              <a:t>Moje dijete je motiviranije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90566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34143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C00000"/>
                </a:solidFill>
                <a:latin typeface="Arial Rounded MT Bold" panose="020F0704030504030204" pitchFamily="34" charset="0"/>
              </a:rPr>
              <a:t>Moje dijete ima više samopouzdanja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482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5951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Učiteljice jasnije pojašnjavaju učenicima gradivo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20854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03750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>
                <a:solidFill>
                  <a:srgbClr val="FFC000"/>
                </a:solidFill>
                <a:latin typeface="Arial Rounded MT Bold" panose="020F0704030504030204" pitchFamily="34" charset="0"/>
              </a:rPr>
              <a:t>Učiteljice se više posvećuju svakom djetetu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64651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0238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i="1" dirty="0" smtClean="0"/>
              <a:t>S a d r ž a j</a:t>
            </a:r>
            <a:endParaRPr lang="hr-HR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r-HR" b="1" dirty="0"/>
              <a:t>Metodologija</a:t>
            </a:r>
          </a:p>
          <a:p>
            <a:pPr marL="0" indent="0">
              <a:buNone/>
            </a:pPr>
            <a:r>
              <a:rPr lang="hr-HR" b="1" dirty="0"/>
              <a:t>2.1. Predmet istraživanja</a:t>
            </a:r>
          </a:p>
          <a:p>
            <a:pPr marL="0" indent="0">
              <a:buNone/>
            </a:pPr>
            <a:r>
              <a:rPr lang="hr-HR" b="1" dirty="0"/>
              <a:t>2.2. Ciljevi i zadaci istraživanja</a:t>
            </a:r>
          </a:p>
          <a:p>
            <a:pPr marL="0" indent="0">
              <a:buNone/>
            </a:pPr>
            <a:r>
              <a:rPr lang="hr-HR" b="1" dirty="0"/>
              <a:t>2.3. </a:t>
            </a:r>
            <a:r>
              <a:rPr lang="hr-HR" b="1" dirty="0" smtClean="0"/>
              <a:t> </a:t>
            </a:r>
            <a:r>
              <a:rPr lang="hr-HR" b="1" dirty="0"/>
              <a:t>Uzorak istraživanja</a:t>
            </a:r>
          </a:p>
          <a:p>
            <a:pPr marL="0" indent="0">
              <a:buNone/>
            </a:pPr>
            <a:r>
              <a:rPr lang="hr-HR" b="1" dirty="0"/>
              <a:t>2.5. Metoda istraživanja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pPr marL="0" indent="0">
              <a:buNone/>
            </a:pPr>
            <a:r>
              <a:rPr lang="hr-HR" b="1" dirty="0"/>
              <a:t>3. Analiza podataka</a:t>
            </a:r>
          </a:p>
          <a:p>
            <a:pPr marL="0" indent="0">
              <a:buNone/>
            </a:pPr>
            <a:r>
              <a:rPr lang="hr-HR" b="1" dirty="0"/>
              <a:t>3.1. Učitelji</a:t>
            </a:r>
          </a:p>
          <a:p>
            <a:pPr marL="0" indent="0">
              <a:buNone/>
            </a:pPr>
            <a:r>
              <a:rPr lang="hr-HR" b="1" dirty="0"/>
              <a:t>3.2. Roditelji</a:t>
            </a:r>
          </a:p>
          <a:p>
            <a:pPr marL="0" indent="0">
              <a:buNone/>
            </a:pPr>
            <a:r>
              <a:rPr lang="hr-HR" b="1" dirty="0"/>
              <a:t>3.3. Učenici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pPr marL="0" indent="0">
              <a:buNone/>
            </a:pPr>
            <a:r>
              <a:rPr lang="hr-HR" b="1" dirty="0"/>
              <a:t>4. Zaključak</a:t>
            </a:r>
          </a:p>
          <a:p>
            <a:pPr marL="0" indent="0">
              <a:buNone/>
            </a:pPr>
            <a:r>
              <a:rPr lang="hr-HR" b="1" dirty="0"/>
              <a:t>5. Sažetak</a:t>
            </a:r>
          </a:p>
          <a:p>
            <a:pPr marL="0" indent="0">
              <a:buNone/>
            </a:pPr>
            <a:r>
              <a:rPr lang="hr-HR" b="1" dirty="0"/>
              <a:t>6. Prilozi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63279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700" b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TN </a:t>
            </a:r>
            <a:r>
              <a:rPr lang="hr-HR" sz="2700" b="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Rounded MT Bold" panose="020F0704030504030204" pitchFamily="34" charset="0"/>
              </a:rPr>
              <a:t>rasterećuje moje dijete od školskih sadržaja više u odnosu na rad u kombinaciji</a:t>
            </a:r>
            <a:endParaRPr lang="hr-HR" sz="3600" b="0" dirty="0">
              <a:solidFill>
                <a:schemeClr val="accent6">
                  <a:lumMod val="60000"/>
                  <a:lumOff val="4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10209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64977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b="0" dirty="0">
                <a:solidFill>
                  <a:srgbClr val="37553B"/>
                </a:solidFill>
                <a:latin typeface="Arial Rounded MT Bold" panose="020F0704030504030204" pitchFamily="34" charset="0"/>
              </a:rPr>
              <a:t>Djeci će biti lakši prijelaz u predmetnu </a:t>
            </a:r>
            <a:r>
              <a:rPr lang="hr-HR" sz="3600" b="0" dirty="0" smtClean="0">
                <a:solidFill>
                  <a:srgbClr val="37553B"/>
                </a:solidFill>
                <a:latin typeface="Arial Rounded MT Bold" panose="020F0704030504030204" pitchFamily="34" charset="0"/>
              </a:rPr>
              <a:t>nastavu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8307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88148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100" b="0" dirty="0" smtClean="0">
                <a:solidFill>
                  <a:schemeClr val="bg2">
                    <a:lumMod val="50000"/>
                  </a:schemeClr>
                </a:solidFill>
              </a:rPr>
              <a:t>Različiti stilovi učitelja utječu na socijalni razvoj mog djeteta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2006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5061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000" dirty="0" smtClean="0">
                <a:solidFill>
                  <a:srgbClr val="7F0D7F"/>
                </a:solidFill>
              </a:rPr>
              <a:t>TN </a:t>
            </a:r>
            <a:r>
              <a:rPr lang="hr-HR" sz="2000" dirty="0">
                <a:solidFill>
                  <a:srgbClr val="7F0D7F"/>
                </a:solidFill>
              </a:rPr>
              <a:t>omogućuje mi kontakt sa svakim učiteljem radi čega imam bolji uvid u trud, mogućnosti i sposobnosti mog djeteta*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5993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38581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400" b="0" dirty="0">
                <a:solidFill>
                  <a:srgbClr val="50612B"/>
                </a:solidFill>
              </a:rPr>
              <a:t>Mislim da se zadaća zadaje  uravnoteženo (optimalno obzirom na obujam gradiva kroz tjedan</a:t>
            </a:r>
            <a:r>
              <a:rPr lang="hr-HR" sz="2400" b="0" dirty="0" smtClean="0">
                <a:solidFill>
                  <a:srgbClr val="50612B"/>
                </a:solidFill>
              </a:rPr>
              <a:t>)</a:t>
            </a:r>
            <a:endParaRPr lang="hr-HR" sz="2400" b="0" dirty="0">
              <a:solidFill>
                <a:srgbClr val="50612B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2709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6089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b="0" dirty="0">
                <a:solidFill>
                  <a:srgbClr val="340785"/>
                </a:solidFill>
              </a:rPr>
              <a:t>Komunikacija sa učiteljima olakšava mi shvaćanje obveza mog djeteta </a:t>
            </a:r>
            <a:r>
              <a:rPr lang="hr-HR" sz="3600" i="1" dirty="0"/>
              <a:t>*</a:t>
            </a:r>
            <a:endParaRPr lang="hr-HR" sz="36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3317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09208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b="0" dirty="0">
                <a:solidFill>
                  <a:srgbClr val="752417"/>
                </a:solidFill>
              </a:rPr>
              <a:t>Komunikacija sa učiteljima olakšava mi shvaćanje odgovornosti </a:t>
            </a:r>
            <a:r>
              <a:rPr lang="hr-HR" sz="3600" b="0" dirty="0" smtClean="0">
                <a:solidFill>
                  <a:srgbClr val="752417"/>
                </a:solidFill>
              </a:rPr>
              <a:t>učitelja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1571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70483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00B0F0"/>
                </a:solidFill>
                <a:latin typeface="Berlin Sans FB" panose="020E0602020502020306" pitchFamily="34" charset="0"/>
              </a:rPr>
              <a:t>ZAKLJUČCI - RODITELJI</a:t>
            </a:r>
            <a:endParaRPr lang="hr-HR" sz="2800" dirty="0">
              <a:solidFill>
                <a:srgbClr val="00B0F0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hr-HR" sz="1400" dirty="0" smtClean="0"/>
              <a:t>Najviše je potvrdnih odgovora u svim </a:t>
            </a:r>
            <a:r>
              <a:rPr lang="hr-HR" sz="1400" dirty="0" smtClean="0"/>
              <a:t>tvrdnjama, zbog čega zaključujemo da su roditelji zadovoljni ovim oblikom rada.</a:t>
            </a:r>
            <a:endParaRPr lang="hr-HR" sz="14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r-HR" sz="1400" dirty="0" smtClean="0"/>
              <a:t>Navodimo one tvrdnje sa najviše biranih –DA: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hr-HR" sz="1400" dirty="0" smtClean="0"/>
              <a:t>djeci će biti lakši prijelaz sa razredne na predmetnu nastavu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hr-HR" sz="1400" dirty="0" smtClean="0"/>
              <a:t>mislim da se zadaća zadaje uravnoteženo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hr-HR" sz="1400" dirty="0" smtClean="0"/>
              <a:t>komunikacija s učiteljima olakšava mi shvaćanje obveza mog djeteta</a:t>
            </a:r>
          </a:p>
          <a:p>
            <a:pPr marL="0" indent="0">
              <a:lnSpc>
                <a:spcPct val="110000"/>
              </a:lnSpc>
              <a:buNone/>
            </a:pPr>
            <a:endParaRPr lang="hr-HR" sz="1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sz="1400" dirty="0" smtClean="0"/>
              <a:t>Odgovori NE pojavljuju se u slijedećim tvrdnjama 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hr-HR" sz="1400" dirty="0" smtClean="0"/>
              <a:t>moje dijete je aktivnije u pripremi za školu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hr-HR" sz="1400" dirty="0" smtClean="0"/>
              <a:t>TN omogućuje mi kontakt sa svakom učiteljem radi čega imam bolji uvid u </a:t>
            </a:r>
            <a:r>
              <a:rPr lang="hr-HR" sz="1400" dirty="0" err="1" smtClean="0"/>
              <a:t>mogućn</a:t>
            </a:r>
            <a:r>
              <a:rPr lang="hr-HR" sz="1400" dirty="0" smtClean="0"/>
              <a:t> i </a:t>
            </a:r>
            <a:r>
              <a:rPr lang="hr-HR" sz="1400" dirty="0" err="1" smtClean="0"/>
              <a:t>sposobn</a:t>
            </a:r>
            <a:r>
              <a:rPr lang="hr-HR" sz="1400" dirty="0" smtClean="0"/>
              <a:t> mog djeteta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hr-HR" sz="14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r-HR" sz="1400" dirty="0" smtClean="0"/>
              <a:t>Roditelji su neodlučni i biraju odgovore  NE ZNAM na mjestima :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hr-HR" sz="1400" dirty="0" smtClean="0"/>
              <a:t>učiteljice se više posvećuju svakom djetetu (više odgovora NE ZNAM u odnosu na odgovore DA)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hr-HR" sz="1400" dirty="0" smtClean="0"/>
              <a:t>TN rasterećuje moje dijete više nego rad u kombinaciji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hr-HR" sz="1400" dirty="0" smtClean="0"/>
              <a:t>dijete postiže bolji uspjeh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hr-HR" sz="1400" dirty="0" smtClean="0"/>
              <a:t>učiteljice jasnije pojašnjavaju gradivo učenicima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r-HR" sz="14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r-HR" sz="1400" dirty="0" smtClean="0"/>
              <a:t>Roditelji su prepoznali važnost TN u pripremi njihove djece na predmetnu nastavu, stoga u toj tvrdnji bilježe najviše potvrdnih odgovora, što je i za očekivati.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r-HR" sz="1400" dirty="0" smtClean="0"/>
              <a:t>Smatraju da je DZ ujednačena što se ne slaže sa mišljenjem određenog broja učenika kojima je zadaća još uvijek nejasna i nerazumljiva. Ipak i roditelji i učenici složni su u tvrdnji da djeca nisu aktivnija u radu TN</a:t>
            </a:r>
            <a:r>
              <a:rPr lang="hr-HR" sz="1400" dirty="0" smtClean="0"/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r-HR" sz="1400" dirty="0" smtClean="0"/>
              <a:t>Rezultati u ovoj anketi mogu poručiti učiteljicama da porade na poboljšanju svoga rada sa roditeljima u njihovoj komunikaciji što bi im olakšalo kvalitetnije upoznavanje učenika i okolnosti njegova razvoja.</a:t>
            </a:r>
            <a:endParaRPr lang="hr-HR" sz="1400" dirty="0" smtClean="0"/>
          </a:p>
          <a:p>
            <a:pPr>
              <a:lnSpc>
                <a:spcPct val="110000"/>
              </a:lnSpc>
              <a:buFontTx/>
              <a:buChar char="-"/>
            </a:pPr>
            <a:endParaRPr lang="hr-HR" sz="2400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50172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7200" i="1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U č i t e l j i c e</a:t>
            </a:r>
            <a:endParaRPr lang="hr-HR" sz="7200" i="1" dirty="0">
              <a:solidFill>
                <a:srgbClr val="C0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2164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Timska nastava je dinamična</a:t>
            </a:r>
            <a:endParaRPr lang="hr-HR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3667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4529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hr-HR" sz="3200" dirty="0" smtClean="0"/>
              <a:t>METODOLOGIJA</a:t>
            </a:r>
            <a:endParaRPr lang="hr-HR" sz="3200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3568" y="1412776"/>
            <a:ext cx="4040188" cy="639762"/>
          </a:xfrm>
        </p:spPr>
        <p:txBody>
          <a:bodyPr/>
          <a:lstStyle/>
          <a:p>
            <a:r>
              <a:rPr lang="hr-HR" dirty="0" smtClean="0"/>
              <a:t>PREDMET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 rot="214743">
            <a:off x="395536" y="2276872"/>
            <a:ext cx="4040188" cy="4353347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Predmet</a:t>
            </a:r>
            <a:r>
              <a:rPr lang="hr-HR" dirty="0" smtClean="0"/>
              <a:t> ovog istraživanja je Timski oblik nastave koji se u sve tri škole provodi drugu godinu.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860032" y="908720"/>
            <a:ext cx="4041775" cy="639762"/>
          </a:xfrm>
        </p:spPr>
        <p:txBody>
          <a:bodyPr/>
          <a:lstStyle/>
          <a:p>
            <a:r>
              <a:rPr lang="hr-HR" dirty="0" smtClean="0"/>
              <a:t>CILJEVI I ZADACI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041775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 dirty="0" smtClean="0"/>
              <a:t>Cilj</a:t>
            </a:r>
            <a:r>
              <a:rPr lang="hr-HR" sz="2000" dirty="0" smtClean="0"/>
              <a:t> </a:t>
            </a:r>
            <a:r>
              <a:rPr lang="hr-HR" sz="1600" dirty="0" smtClean="0"/>
              <a:t>ovog istraživanja je dokazati da je Timski oblik nastave kvalitetniji odgojno-obrazovni rad nego rad u kombiniranim razrednim odjelima</a:t>
            </a:r>
            <a:r>
              <a:rPr lang="hr-HR" sz="1800" dirty="0" smtClean="0"/>
              <a:t>. Htjeli smo d</a:t>
            </a:r>
            <a:r>
              <a:rPr lang="hr-HR" sz="1600" dirty="0" smtClean="0"/>
              <a:t>okazati</a:t>
            </a:r>
            <a:r>
              <a:rPr lang="hr-HR" sz="1800" dirty="0" smtClean="0"/>
              <a:t> da o</a:t>
            </a:r>
            <a:r>
              <a:rPr lang="hr-HR" sz="1600" dirty="0" smtClean="0"/>
              <a:t>vaj oblik rada omogućuje kvalitetniju realizaciju nastavnog programa kao i pristup svakom pojedinom učeniku. </a:t>
            </a:r>
          </a:p>
          <a:p>
            <a:pPr marL="0" indent="0">
              <a:buNone/>
            </a:pPr>
            <a:endParaRPr lang="hr-HR" sz="1800" dirty="0"/>
          </a:p>
          <a:p>
            <a:pPr marL="0" indent="0">
              <a:buNone/>
            </a:pPr>
            <a:r>
              <a:rPr lang="hr-HR" sz="2000" b="1" dirty="0" smtClean="0"/>
              <a:t>Zadaci </a:t>
            </a:r>
            <a:r>
              <a:rPr lang="hr-HR" sz="1800" dirty="0" smtClean="0"/>
              <a:t>:</a:t>
            </a:r>
          </a:p>
          <a:p>
            <a:pPr marL="0" indent="0">
              <a:buNone/>
            </a:pPr>
            <a:r>
              <a:rPr lang="hr-HR" sz="1400" dirty="0" smtClean="0"/>
              <a:t>- utvrditi da li TN omogućuje učenicima lakši i kvalitetniji pristup nastavnim sadržajima</a:t>
            </a:r>
          </a:p>
          <a:p>
            <a:pPr marL="0" indent="0">
              <a:buNone/>
            </a:pPr>
            <a:r>
              <a:rPr lang="hr-HR" sz="1400" dirty="0" smtClean="0"/>
              <a:t>- otkriti da li TN utječe na stvaranje bolje slike učenika o sebi</a:t>
            </a:r>
          </a:p>
          <a:p>
            <a:pPr marL="0" indent="0">
              <a:buNone/>
            </a:pPr>
            <a:r>
              <a:rPr lang="hr-HR" sz="1400" dirty="0" smtClean="0"/>
              <a:t>- otkriti da li TN stvara </a:t>
            </a:r>
            <a:r>
              <a:rPr lang="hr-HR" sz="1400" dirty="0"/>
              <a:t>uvjete za bolju suradnju s roditeljima i učiteljima</a:t>
            </a:r>
          </a:p>
          <a:p>
            <a:pPr marL="0" indent="0">
              <a:buNone/>
            </a:pPr>
            <a:endParaRPr lang="hr-HR" sz="1400" dirty="0" smtClean="0"/>
          </a:p>
          <a:p>
            <a:pPr marL="0" indent="0">
              <a:buNone/>
            </a:pPr>
            <a:endParaRPr lang="hr-HR" sz="1800" dirty="0" smtClean="0"/>
          </a:p>
          <a:p>
            <a:pPr>
              <a:buFontTx/>
              <a:buChar char="-"/>
            </a:pP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34890840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i="1" dirty="0">
                <a:solidFill>
                  <a:schemeClr val="accent2">
                    <a:lumMod val="75000"/>
                  </a:schemeClr>
                </a:solidFill>
              </a:rPr>
              <a:t>Kvalitetnija je provedba obrazovnih predmeta (HJ, M, </a:t>
            </a:r>
            <a:r>
              <a:rPr lang="hr-HR" sz="3200" i="1" dirty="0" err="1">
                <a:solidFill>
                  <a:schemeClr val="accent2">
                    <a:lumMod val="75000"/>
                  </a:schemeClr>
                </a:solidFill>
              </a:rPr>
              <a:t>PiD</a:t>
            </a:r>
            <a:r>
              <a:rPr lang="hr-HR" sz="3200" i="1" dirty="0">
                <a:solidFill>
                  <a:schemeClr val="accent2">
                    <a:lumMod val="75000"/>
                  </a:schemeClr>
                </a:solidFill>
              </a:rPr>
              <a:t>, EJ)</a:t>
            </a:r>
            <a:endParaRPr lang="hr-HR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2478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40899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i="1" dirty="0">
                <a:solidFill>
                  <a:schemeClr val="accent6">
                    <a:lumMod val="50000"/>
                  </a:schemeClr>
                </a:solidFill>
              </a:rPr>
              <a:t>TN omogućuje mi kvalitetnije upoznavanje predmeta kojeg predajem</a:t>
            </a:r>
            <a:endParaRPr lang="hr-HR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3113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45032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i="1" dirty="0">
                <a:solidFill>
                  <a:srgbClr val="00B050"/>
                </a:solidFill>
              </a:rPr>
              <a:t>TN daje mi više kreativnog prostora za pronalaženje novih načina rada s učenicima</a:t>
            </a:r>
            <a:endParaRPr lang="hr-HR" sz="2800" dirty="0">
              <a:solidFill>
                <a:srgbClr val="00B05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4497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03999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i="1" dirty="0">
                <a:solidFill>
                  <a:srgbClr val="FF0000"/>
                </a:solidFill>
              </a:rPr>
              <a:t>Učenici su aktivniji na nastavi</a:t>
            </a:r>
            <a:endParaRPr lang="hr-HR" sz="4000" dirty="0">
              <a:solidFill>
                <a:srgbClr val="FF000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7476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73886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i="1" dirty="0">
                <a:solidFill>
                  <a:srgbClr val="C00000"/>
                </a:solidFill>
              </a:rPr>
              <a:t>Učenici postižu bolji uspjeh</a:t>
            </a:r>
            <a:endParaRPr lang="hr-HR" sz="4000" dirty="0">
              <a:solidFill>
                <a:srgbClr val="C0000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2129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76961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i="1" dirty="0">
                <a:solidFill>
                  <a:srgbClr val="7030A0"/>
                </a:solidFill>
              </a:rPr>
              <a:t>Učenici su motiviraniji</a:t>
            </a:r>
            <a:endParaRPr lang="hr-HR" sz="4000" dirty="0">
              <a:solidFill>
                <a:srgbClr val="7030A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1579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88709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i="1" dirty="0">
                <a:solidFill>
                  <a:srgbClr val="008000"/>
                </a:solidFill>
              </a:rPr>
              <a:t>Učenici više razvijaju samopouzdanje</a:t>
            </a:r>
            <a:endParaRPr lang="hr-HR" sz="3600" dirty="0">
              <a:solidFill>
                <a:srgbClr val="00800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3642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41516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i="1" dirty="0">
                <a:solidFill>
                  <a:srgbClr val="C00000"/>
                </a:solidFill>
              </a:rPr>
              <a:t>U zasebnim razrednim odjelima učenici bolje savladavaju sadržaje HJ, M, </a:t>
            </a:r>
            <a:r>
              <a:rPr lang="hr-HR" sz="3200" i="1" dirty="0" err="1">
                <a:solidFill>
                  <a:srgbClr val="C00000"/>
                </a:solidFill>
              </a:rPr>
              <a:t>PiD</a:t>
            </a:r>
            <a:r>
              <a:rPr lang="hr-HR" sz="3200" i="1" dirty="0">
                <a:solidFill>
                  <a:srgbClr val="C00000"/>
                </a:solidFill>
              </a:rPr>
              <a:t>, EJ</a:t>
            </a:r>
            <a:endParaRPr lang="hr-HR" sz="3200" dirty="0">
              <a:solidFill>
                <a:srgbClr val="C0000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8591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73367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i="1" dirty="0">
                <a:solidFill>
                  <a:schemeClr val="accent1"/>
                </a:solidFill>
              </a:rPr>
              <a:t>Imam više vremena za obradu i utvrđivanje pojedine nastavne jedinice</a:t>
            </a:r>
            <a:endParaRPr lang="hr-HR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8752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32444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i="1" dirty="0">
                <a:solidFill>
                  <a:srgbClr val="C00000"/>
                </a:solidFill>
              </a:rPr>
              <a:t>U Timskoj nastavi imam više vremena za posvetiti se svakom pojedinom učeniku</a:t>
            </a:r>
            <a:endParaRPr lang="hr-HR" sz="3200" dirty="0">
              <a:solidFill>
                <a:srgbClr val="C0000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2221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6628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79512" y="404664"/>
            <a:ext cx="4040188" cy="639762"/>
          </a:xfrm>
        </p:spPr>
        <p:txBody>
          <a:bodyPr/>
          <a:lstStyle/>
          <a:p>
            <a:r>
              <a:rPr lang="hr-HR" dirty="0" smtClean="0"/>
              <a:t>               UZORAK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4253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000" dirty="0">
                <a:solidFill>
                  <a:schemeClr val="accent4">
                    <a:lumMod val="75000"/>
                  </a:schemeClr>
                </a:solidFill>
              </a:rPr>
              <a:t>Ciljana skupina ovoga istraživanja  su učitelji razredne nastave koji provode Timsku nastavu, učenici razredne nastave koji sudjeluju u ovom obliku nastave te njihovi </a:t>
            </a:r>
            <a:r>
              <a:rPr lang="hr-HR" sz="2000" dirty="0" smtClean="0">
                <a:solidFill>
                  <a:schemeClr val="accent4">
                    <a:lumMod val="75000"/>
                  </a:schemeClr>
                </a:solidFill>
              </a:rPr>
              <a:t>roditelji</a:t>
            </a:r>
            <a:r>
              <a:rPr lang="hr-HR" sz="20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hr-HR" sz="2000" dirty="0" smtClean="0">
                <a:solidFill>
                  <a:schemeClr val="accent4">
                    <a:lumMod val="75000"/>
                  </a:schemeClr>
                </a:solidFill>
              </a:rPr>
              <a:t>na sve tri škole uključene u istraživanje</a:t>
            </a:r>
            <a:r>
              <a:rPr lang="hr-HR" sz="2000" dirty="0" smtClean="0"/>
              <a:t>.</a:t>
            </a:r>
          </a:p>
          <a:p>
            <a:pPr marL="0" indent="0" algn="ctr">
              <a:buNone/>
            </a:pPr>
            <a:endParaRPr lang="hr-HR" sz="2000" dirty="0" smtClean="0"/>
          </a:p>
          <a:p>
            <a:pPr marL="0" indent="0" algn="ctr">
              <a:buNone/>
            </a:pPr>
            <a:r>
              <a:rPr lang="hr-HR" sz="1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Ukupno :</a:t>
            </a:r>
          </a:p>
          <a:p>
            <a:pPr marL="0" indent="0" algn="ctr">
              <a:buNone/>
            </a:pPr>
            <a:r>
              <a:rPr lang="hr-HR" sz="1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Učenici – 47</a:t>
            </a:r>
          </a:p>
          <a:p>
            <a:pPr marL="0" indent="0" algn="ctr">
              <a:buNone/>
            </a:pPr>
            <a:r>
              <a:rPr lang="hr-HR" sz="1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Učitelji – 9</a:t>
            </a:r>
          </a:p>
          <a:p>
            <a:pPr marL="0" indent="0" algn="ctr">
              <a:buNone/>
            </a:pPr>
            <a:r>
              <a:rPr lang="hr-HR" sz="1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Roditelji - 39</a:t>
            </a:r>
            <a:endParaRPr lang="hr-HR" sz="18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716016" y="404664"/>
            <a:ext cx="4041775" cy="639762"/>
          </a:xfrm>
        </p:spPr>
        <p:txBody>
          <a:bodyPr/>
          <a:lstStyle/>
          <a:p>
            <a:r>
              <a:rPr lang="hr-HR" dirty="0" smtClean="0"/>
              <a:t>                 METODA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 rot="21186008">
            <a:off x="4645025" y="1700808"/>
            <a:ext cx="4041775" cy="44253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000" dirty="0">
                <a:solidFill>
                  <a:srgbClr val="002060"/>
                </a:solidFill>
              </a:rPr>
              <a:t>Metoda  koja je korištena u istraživanju je anketa. Anketa je metoda za dobivanje informacija o mišljenju i stavovima ljudi, koja se najčešće koristi u javnom životu, ali koja u osnovi ima naučnu intenciju da se dobiju saznanja o stavovima šire populacije. </a:t>
            </a:r>
          </a:p>
        </p:txBody>
      </p:sp>
    </p:spTree>
    <p:extLst>
      <p:ext uri="{BB962C8B-B14F-4D97-AF65-F5344CB8AC3E}">
        <p14:creationId xmlns:p14="http://schemas.microsoft.com/office/powerpoint/2010/main" val="24805561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Ostvaruje se uža suradnja s drugim učiteljima RN</a:t>
            </a:r>
            <a:endParaRPr lang="hr-HR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9201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05587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i="1" dirty="0">
                <a:solidFill>
                  <a:schemeClr val="accent3">
                    <a:lumMod val="75000"/>
                  </a:schemeClr>
                </a:solidFill>
              </a:rPr>
              <a:t>Učenicima će biti lakši prijelaz na predmetnu nastavu</a:t>
            </a:r>
            <a:endParaRPr lang="hr-HR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37964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739142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i="1" dirty="0">
                <a:solidFill>
                  <a:srgbClr val="7030A0"/>
                </a:solidFill>
              </a:rPr>
              <a:t>Domaća zadaća zadaje se iz svih predmeta u skladu sa obujmom </a:t>
            </a:r>
            <a:r>
              <a:rPr lang="hr-HR" sz="3600" i="1" dirty="0" smtClean="0">
                <a:solidFill>
                  <a:srgbClr val="7030A0"/>
                </a:solidFill>
              </a:rPr>
              <a:t>gradiva</a:t>
            </a:r>
            <a:r>
              <a:rPr lang="hr-HR" i="1" dirty="0" smtClean="0">
                <a:solidFill>
                  <a:srgbClr val="7030A0"/>
                </a:solidFill>
              </a:rPr>
              <a:t> </a:t>
            </a:r>
            <a:endParaRPr lang="hr-HR" dirty="0">
              <a:solidFill>
                <a:srgbClr val="7030A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2781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92921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i="1" dirty="0">
                <a:solidFill>
                  <a:srgbClr val="FF0000"/>
                </a:solidFill>
              </a:rPr>
              <a:t>Bolje razumijem pojedinog učenika obzirom na ostvarenu suradnju s roditeljima </a:t>
            </a:r>
            <a:endParaRPr lang="hr-HR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71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76060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i="1" dirty="0">
                <a:solidFill>
                  <a:srgbClr val="C00000"/>
                </a:solidFill>
              </a:rPr>
              <a:t>Razvijaju se učiteljske kompetencije obzirom na Timsko djelovanje (stručno-predmetne, organizacijske, međuljudske, </a:t>
            </a:r>
            <a:r>
              <a:rPr lang="hr-HR" sz="2800" i="1" dirty="0" err="1">
                <a:solidFill>
                  <a:srgbClr val="C00000"/>
                </a:solidFill>
              </a:rPr>
              <a:t>prosocijalne</a:t>
            </a:r>
            <a:endParaRPr lang="hr-HR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8402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235559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smtClean="0">
                <a:solidFill>
                  <a:srgbClr val="00B050"/>
                </a:solidFill>
                <a:latin typeface="Gabriola" panose="04040605051002020D02" pitchFamily="82" charset="0"/>
              </a:rPr>
              <a:t>Dodana mišljenja učiteljica</a:t>
            </a:r>
            <a:endParaRPr lang="hr-HR" sz="4000" b="1" dirty="0">
              <a:solidFill>
                <a:srgbClr val="00B05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sz="2800" b="1" dirty="0" smtClean="0">
                <a:solidFill>
                  <a:srgbClr val="7030A0"/>
                </a:solidFill>
                <a:latin typeface="Gabriola" panose="04040605051002020D02" pitchFamily="82" charset="0"/>
              </a:rPr>
              <a:t>Suradnja </a:t>
            </a:r>
            <a:r>
              <a:rPr lang="hr-HR" sz="2800" b="1" dirty="0" err="1" smtClean="0">
                <a:solidFill>
                  <a:srgbClr val="7030A0"/>
                </a:solidFill>
                <a:latin typeface="Gabriola" panose="04040605051002020D02" pitchFamily="82" charset="0"/>
              </a:rPr>
              <a:t>sroditeljima</a:t>
            </a:r>
            <a:r>
              <a:rPr lang="hr-HR" sz="2800" b="1" dirty="0" smtClean="0">
                <a:solidFill>
                  <a:srgbClr val="7030A0"/>
                </a:solidFill>
                <a:latin typeface="Gabriola" panose="04040605051002020D02" pitchFamily="82" charset="0"/>
              </a:rPr>
              <a:t> učenika kojima nismo razrednice je loša( 2 puta). Roditelji se o svojoj djeci informiraju uglavnom kod razrednika.</a:t>
            </a:r>
          </a:p>
          <a:p>
            <a:pPr marL="0" indent="0">
              <a:buNone/>
            </a:pPr>
            <a:r>
              <a:rPr lang="hr-HR" sz="2800" b="1" dirty="0" smtClean="0">
                <a:solidFill>
                  <a:srgbClr val="7030A0"/>
                </a:solidFill>
                <a:latin typeface="Gabriola" panose="04040605051002020D02" pitchFamily="82" charset="0"/>
              </a:rPr>
              <a:t> </a:t>
            </a:r>
          </a:p>
          <a:p>
            <a:pPr>
              <a:buFontTx/>
              <a:buChar char="-"/>
            </a:pPr>
            <a:r>
              <a:rPr lang="hr-HR" sz="2800" b="1" dirty="0" smtClean="0">
                <a:solidFill>
                  <a:srgbClr val="7030A0"/>
                </a:solidFill>
                <a:latin typeface="Gabriola" panose="04040605051002020D02" pitchFamily="82" charset="0"/>
              </a:rPr>
              <a:t>Malo vremena se provodi s razredom kojem niste razrednik.</a:t>
            </a:r>
          </a:p>
          <a:p>
            <a:pPr marL="0" indent="0">
              <a:buNone/>
            </a:pPr>
            <a:endParaRPr lang="hr-HR" sz="2800" b="1" dirty="0" smtClean="0">
              <a:solidFill>
                <a:srgbClr val="7030A0"/>
              </a:solidFill>
              <a:latin typeface="Gabriola" panose="04040605051002020D02" pitchFamily="82" charset="0"/>
            </a:endParaRPr>
          </a:p>
          <a:p>
            <a:pPr>
              <a:buFontTx/>
              <a:buChar char="-"/>
            </a:pPr>
            <a:r>
              <a:rPr lang="hr-HR" sz="2800" b="1" dirty="0" smtClean="0">
                <a:solidFill>
                  <a:srgbClr val="7030A0"/>
                </a:solidFill>
                <a:latin typeface="Gabriola" panose="04040605051002020D02" pitchFamily="82" charset="0"/>
              </a:rPr>
              <a:t>Za učenike s teškoćama teža je prilagodba na rad s više učitelja i njihova izmjena.</a:t>
            </a:r>
            <a:endParaRPr lang="hr-HR" sz="2800" b="1" dirty="0">
              <a:solidFill>
                <a:srgbClr val="7030A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7499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hr-HR" sz="3600" i="1" dirty="0" smtClean="0">
                <a:solidFill>
                  <a:schemeClr val="accent2">
                    <a:lumMod val="75000"/>
                  </a:schemeClr>
                </a:solidFill>
                <a:latin typeface="Berlin Sans FB" panose="020E0602020502020306" pitchFamily="34" charset="0"/>
              </a:rPr>
              <a:t>Zaključci – u č i t e l j i c e</a:t>
            </a:r>
            <a:endParaRPr lang="hr-HR" sz="3600" i="1" dirty="0">
              <a:solidFill>
                <a:schemeClr val="accent2">
                  <a:lumMod val="75000"/>
                </a:schemeClr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92941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hr-HR" sz="24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Kao i kod ostalih ispitanika najviše je birano odgovora DA .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24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Svih 9 učiteljica odabralo je odgovor DA u dvije tvrdnje, a to su :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20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-      u zasebnim odjelima učenici bolje savladavaju sadržaje HJ, MA i PR  i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hr-HR" sz="20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učenicima će biti lakši prijelaz sa razredne na predmetnu nastavu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24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Podijeljena mišljenja između DA i NEZNAM 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hr-HR" sz="20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učenici su aktivniji; postižu bolji uspjeh; razvijaju samopouzdanje; usklađenost zadavanja DZ i bolje razumijevanje učenika obzirom na „jaču” suradnju s roditeljima.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20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Po jedan birani odgovor NE nalazi se u tvrdnjama</a:t>
            </a:r>
            <a:r>
              <a:rPr lang="hr-HR" sz="20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 (što je zanemarivo):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hr-HR" sz="18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Kvalitetniji rad, više vremena za različite metode rada i </a:t>
            </a:r>
            <a:r>
              <a:rPr lang="hr-HR" sz="1800" b="1" dirty="0" err="1" smtClean="0">
                <a:solidFill>
                  <a:srgbClr val="0070C0"/>
                </a:solidFill>
                <a:latin typeface="Gabriola" panose="04040605051002020D02" pitchFamily="82" charset="0"/>
              </a:rPr>
              <a:t>ind</a:t>
            </a:r>
            <a:r>
              <a:rPr lang="hr-HR" sz="18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 pristup učenicima; ostvarivanje uže suradnje s učiteljicama te bolje razumijevanje </a:t>
            </a:r>
            <a:r>
              <a:rPr lang="hr-HR" sz="1800" b="1" dirty="0" err="1" smtClean="0">
                <a:solidFill>
                  <a:srgbClr val="0070C0"/>
                </a:solidFill>
                <a:latin typeface="Gabriola" panose="04040605051002020D02" pitchFamily="82" charset="0"/>
              </a:rPr>
              <a:t>uč</a:t>
            </a:r>
            <a:r>
              <a:rPr lang="hr-HR" sz="18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 obzirom na pretpostavljenu bolju suradnju s roditeljima</a:t>
            </a:r>
            <a:r>
              <a:rPr lang="hr-HR" sz="1800" b="1" dirty="0" smtClean="0">
                <a:solidFill>
                  <a:srgbClr val="0070C0"/>
                </a:solidFill>
                <a:latin typeface="Informal Roman" panose="030604020304060B0204" pitchFamily="66" charset="0"/>
              </a:rPr>
              <a:t>.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hr-HR" sz="1800" b="1" dirty="0">
              <a:solidFill>
                <a:srgbClr val="0070C0"/>
              </a:solidFill>
              <a:latin typeface="Informal Roman" panose="030604020304060B0204" pitchFamily="66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r-HR" sz="18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Učiteljice su općenito zadovoljne radom u  Timskoj nastavi.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18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Teže im je procijeniti koliko ovaj oblik rada djeluje na učenikov mentalni razvoj (uspjeh, samopouzdanje).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18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Iz njihovih osvrta može se zaključiti da je nedostatak bolja suradnja s roditeljima što im je ujedno i poruka da porade na aktivnostima i radu kojim će ostvariti bolju međusobnu suradnju i povjerenje.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1800" b="1" dirty="0" smtClean="0">
                <a:solidFill>
                  <a:srgbClr val="0070C0"/>
                </a:solidFill>
                <a:latin typeface="Gabriola" panose="04040605051002020D02" pitchFamily="82" charset="0"/>
              </a:rPr>
              <a:t>Ono što je neupitna kvaliteta ovoga rada je dinamika rada, kvaliteta poučavanja i načina rada, više vremena za obradu i individualan pristup učenicima. Također pruža mogućnost za razvoj učiteljskih kompetencija, razvija se timski rad učitelja.</a:t>
            </a:r>
          </a:p>
          <a:p>
            <a:pPr marL="0" indent="0">
              <a:spcBef>
                <a:spcPts val="0"/>
              </a:spcBef>
              <a:buNone/>
            </a:pPr>
            <a:endParaRPr lang="hr-HR" sz="2000" b="1" dirty="0" smtClean="0">
              <a:solidFill>
                <a:srgbClr val="0070C0"/>
              </a:solidFill>
              <a:latin typeface="Informal Roman" panose="030604020304060B0204" pitchFamily="66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hr-HR" sz="2000" b="1" dirty="0">
              <a:solidFill>
                <a:srgbClr val="0070C0"/>
              </a:solidFill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090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31541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2800" dirty="0" smtClean="0"/>
              <a:t>PITANJA ZA UČITELJE</a:t>
            </a:r>
            <a:endParaRPr lang="hr-HR" sz="28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094293"/>
              </p:ext>
            </p:extLst>
          </p:nvPr>
        </p:nvGraphicFramePr>
        <p:xfrm>
          <a:off x="2123728" y="764704"/>
          <a:ext cx="4948417" cy="58011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0931"/>
                <a:gridCol w="3020836"/>
                <a:gridCol w="452859"/>
                <a:gridCol w="529046"/>
                <a:gridCol w="434745"/>
              </a:tblGrid>
              <a:tr h="360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Red. broj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Tvrdnje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ne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ne znam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21053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3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Timska nastava je dinamična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360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2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Kvalitetnija je provedba obrazovnih predmeta (HJ, M, PiD, EJ)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360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3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TN omogućuje mi kvalitetnije upoznavanje predmeta kojeg predajem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360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4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TN daje mi više kreativnog prostora za pronalaženje novih načina rada s učenicima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21053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5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Učenici su aktivniji na nastavi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21053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6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Učenici postižu bolji uspjeh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21053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7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Učenici su motiviraniji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21053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8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Učenici više razvijaju samopouzdanje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360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9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U zasebnim razrednim odjelima učenici bolje savladavaju sadržaje HJ, M, PiD, EJ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360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10.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Imam više vremena za obradu i utvrđivanje pojedine nastavne jedinice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360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11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U Timskoj nastavi imam više vremena za posvetiti se svakom pojedinom učeniku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21053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12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Ostvaruje se uža suradnja s drugim učiteljima RN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21053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13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Učenicima će biti lakši prijelaz na predmetnu nastavu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360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14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Domaća zadaća zadaje se iz svih predmeta u skladu sa obujmom gradiva. 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3609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15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Bolje razumijem pojedinog učenika obzirom na ostvarenu suradnju s roditeljima 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  <a:tr h="54138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300" dirty="0" smtClean="0">
                          <a:effectLst/>
                        </a:rPr>
                        <a:t>16</a:t>
                      </a:r>
                      <a:r>
                        <a:rPr lang="hr-HR" sz="1300" dirty="0">
                          <a:effectLst/>
                        </a:rPr>
                        <a:t> </a:t>
                      </a:r>
                      <a:r>
                        <a:rPr lang="hr-HR" sz="1300" dirty="0" smtClean="0">
                          <a:effectLst/>
                        </a:rPr>
                        <a:t>.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Razvijaju se učiteljske kompetencije obzirom na Timsko djelovanje (stručno-predmetne, organizacijske, međuljudske, prosocijalne)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3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67" marR="631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428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-24340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3200" dirty="0" smtClean="0"/>
              <a:t>PITANJA ZA UČENIKE</a:t>
            </a:r>
            <a:endParaRPr lang="hr-HR" sz="32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233464"/>
              </p:ext>
            </p:extLst>
          </p:nvPr>
        </p:nvGraphicFramePr>
        <p:xfrm>
          <a:off x="1623060" y="1052735"/>
          <a:ext cx="5897880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8965"/>
                <a:gridCol w="3600450"/>
                <a:gridCol w="539750"/>
                <a:gridCol w="630555"/>
                <a:gridCol w="518160"/>
              </a:tblGrid>
              <a:tr h="5193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solidFill>
                            <a:srgbClr val="008000"/>
                          </a:solidFill>
                          <a:effectLst/>
                        </a:rPr>
                        <a:t>Red. broj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solidFill>
                            <a:srgbClr val="008000"/>
                          </a:solidFill>
                          <a:effectLst/>
                        </a:rPr>
                        <a:t>Tvrdnje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da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ne znam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ne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80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Timska nastava mi je zanimljiva.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10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Više sam aktivan kad smo sami u razredu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10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2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</a:rPr>
                        <a:t>3</a:t>
                      </a:r>
                      <a:r>
                        <a:rPr lang="hr-HR" sz="1800" dirty="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Lakše savladavam školske zadatke , jer ih bolje razumijem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9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2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</a:rPr>
                        <a:t>4</a:t>
                      </a:r>
                      <a:r>
                        <a:rPr lang="hr-HR" sz="1800" dirty="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Imam bolji uspjeh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7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4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</a:rPr>
                        <a:t>5</a:t>
                      </a:r>
                      <a:r>
                        <a:rPr lang="hr-HR" sz="1800" dirty="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Hrvatski jezik, matematiku i prirodu i društvo bolje razumijem jer učiteljica sve pojasni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12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</a:rPr>
                        <a:t>6.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Kada mi nešto nije jasno učiteljica ima više vremena da mi pojasni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9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3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Učiteljica mi uvijek nakon ispitivanja objasni što još moram naučiti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Na nastavi imamo različite aktivnosti (crtanje, plakate, grupni rad, radionice)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10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Domaća zadaća m je lakša i razumljivija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9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2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Sviđa mi se što imamo više učiteljica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800" dirty="0" smtClean="0">
                          <a:solidFill>
                            <a:srgbClr val="008000"/>
                          </a:solidFill>
                          <a:effectLst/>
                        </a:rPr>
                        <a:t>11.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rgbClr val="008000"/>
                          </a:solidFill>
                          <a:effectLst/>
                        </a:rPr>
                        <a:t>Zanimljivo mi je  mijenjati učionice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rgbClr val="008000"/>
                          </a:solidFill>
                          <a:effectLst/>
                        </a:rPr>
                        <a:t>11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rgbClr val="008000"/>
                          </a:solidFill>
                          <a:effectLst/>
                        </a:rPr>
                        <a:t>1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rgbClr val="008000"/>
                          </a:solidFill>
                          <a:effectLst/>
                        </a:rPr>
                        <a:t> </a:t>
                      </a:r>
                      <a:endParaRPr lang="hr-HR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1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-24340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3200" dirty="0" smtClean="0"/>
              <a:t>PITANJA ZA RODITELJE</a:t>
            </a:r>
            <a:endParaRPr lang="hr-HR" sz="32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548604"/>
              </p:ext>
            </p:extLst>
          </p:nvPr>
        </p:nvGraphicFramePr>
        <p:xfrm>
          <a:off x="1403647" y="1117505"/>
          <a:ext cx="6117293" cy="4975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1620"/>
                <a:gridCol w="3734393"/>
                <a:gridCol w="559830"/>
                <a:gridCol w="654013"/>
                <a:gridCol w="537437"/>
              </a:tblGrid>
              <a:tr h="452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C00000"/>
                          </a:solidFill>
                          <a:effectLst/>
                        </a:rPr>
                        <a:t>Red. broj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C00000"/>
                          </a:solidFill>
                          <a:effectLst/>
                        </a:rPr>
                        <a:t>Tvrdnje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ne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ne znam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da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60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4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Moje dijete je aktivnije u pripremi za  školu 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954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Moje dijete postiže bolji uspjeh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954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Moje dijete je motiviranije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954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Moje dijete ima više samopouzdanja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954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Učiteljice jasnije pojašnjavaju učenicima gradivo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954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Učiteljice se više posvećuju svakom djetetu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74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*TN rasterećuje moje dijete od školskih sadržaja više u odnosu na rad u kombinaciji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954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Djeci će biti lakši prijelaz u predmetnu nastavu*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74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Različiti stilovi učitelja utječu na socijalni razvoj mog djeteta*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595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*TN omogućuje mi kontakt sa svakim učiteljem radi čega imam bolji uvid u trud, mogućnosti i sposobnosti mog djeteta*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74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Mislim da se zadaća zadaje  uravnoteženo (optimalno obzirom na obujam gradiva kroz tjedan)*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74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C00000"/>
                          </a:solidFill>
                          <a:effectLst/>
                        </a:rPr>
                        <a:t>Komunikacija sa učiteljima olakšava mi shvaćanje obveza mog djeteta *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74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1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13.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C00000"/>
                          </a:solidFill>
                          <a:effectLst/>
                        </a:rPr>
                        <a:t>Komunikacija sa učiteljima olakšava mi shvaćanje odgovornosti učitelja*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hr-HR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099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Analiza podataka</a:t>
            </a:r>
          </a:p>
          <a:p>
            <a:pPr marL="0" indent="0">
              <a:buNone/>
            </a:pPr>
            <a:r>
              <a:rPr lang="hr-HR" dirty="0" smtClean="0"/>
              <a:t>Anketni </a:t>
            </a:r>
            <a:r>
              <a:rPr lang="hr-HR" dirty="0" smtClean="0"/>
              <a:t>upitnici su obrađeni za svaku školu zasebno.</a:t>
            </a:r>
          </a:p>
          <a:p>
            <a:pPr marL="0" indent="0">
              <a:buNone/>
            </a:pPr>
            <a:r>
              <a:rPr lang="hr-HR" dirty="0" smtClean="0"/>
              <a:t>Na temelju zasebnih rezultata objedinjeni su upitnici na sva tri uzorka i na sve tri škole.</a:t>
            </a:r>
          </a:p>
          <a:p>
            <a:pPr marL="0" indent="0">
              <a:buNone/>
            </a:pPr>
            <a:r>
              <a:rPr lang="hr-HR" dirty="0" smtClean="0"/>
              <a:t>Rezultati su prikazani na dijagramima.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51086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2061</Words>
  <Application>Microsoft Office PowerPoint</Application>
  <PresentationFormat>Prikaz na zaslonu (4:3)</PresentationFormat>
  <Paragraphs>367</Paragraphs>
  <Slides>56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56</vt:i4>
      </vt:variant>
    </vt:vector>
  </HeadingPairs>
  <TitlesOfParts>
    <vt:vector size="57" baseType="lpstr">
      <vt:lpstr>Office tema</vt:lpstr>
      <vt:lpstr>ISTRAŽIVANJE RADA  TIMSKOG RADA U NASTAVI NA 3 ŠKOLE : OŠ FRANA KRSTE FRANKOPANA, BROD NA KUPI, OŠ SKRAD I OŠ MRKOPALJ</vt:lpstr>
      <vt:lpstr>PowerPointova prezentacija</vt:lpstr>
      <vt:lpstr>S a d r ž a j</vt:lpstr>
      <vt:lpstr>METODOLOGIJA</vt:lpstr>
      <vt:lpstr>PowerPointova prezentacija</vt:lpstr>
      <vt:lpstr>PITANJA ZA UČITELJE</vt:lpstr>
      <vt:lpstr>PITANJA ZA UČENIKE</vt:lpstr>
      <vt:lpstr>PITANJA ZA RODITELJE</vt:lpstr>
      <vt:lpstr>PowerPointova prezentacija</vt:lpstr>
      <vt:lpstr>PowerPointova prezentacija</vt:lpstr>
      <vt:lpstr>Timska nastava mi je zanimljiva</vt:lpstr>
      <vt:lpstr>Više sam aktivan kad smo sami u razredu</vt:lpstr>
      <vt:lpstr>Lakše savladavam školske zadatke , jer ih bolje razumijem</vt:lpstr>
      <vt:lpstr>Imam bolji uspjeh</vt:lpstr>
      <vt:lpstr>Hrvatski jezik, matematiku i prirodu i društvo bolje razumijem jer učiteljica sve pojasni</vt:lpstr>
      <vt:lpstr>Kada mi nešto nije jasno učiteljica ima više vremena da mi pojasni</vt:lpstr>
      <vt:lpstr>Učiteljica mi uvijek nakon ispitivanja objasni što još moram naučiti</vt:lpstr>
      <vt:lpstr>Na nastavi imamo različite aktivnosti (crtanje, plakate, grupni rad, radionice)</vt:lpstr>
      <vt:lpstr>Domaća zadaća m je lakša i razumljivija</vt:lpstr>
      <vt:lpstr>Sviđa mi se što imamo više učiteljica</vt:lpstr>
      <vt:lpstr>Zanimljivo mi je  mijenjati učionice</vt:lpstr>
      <vt:lpstr>ZAKLJUČCI - UČENICI</vt:lpstr>
      <vt:lpstr>PowerPointova prezentacija</vt:lpstr>
      <vt:lpstr>Moje dijete je aktivnije u pripremi za  školu </vt:lpstr>
      <vt:lpstr>Moje dijete postiže bolji uspjeh</vt:lpstr>
      <vt:lpstr>Moje dijete je motiviranije</vt:lpstr>
      <vt:lpstr>Moje dijete ima više samopouzdanja</vt:lpstr>
      <vt:lpstr>Učiteljice jasnije pojašnjavaju učenicima gradivo</vt:lpstr>
      <vt:lpstr>Učiteljice se više posvećuju svakom djetetu</vt:lpstr>
      <vt:lpstr>TN rasterećuje moje dijete od školskih sadržaja više u odnosu na rad u kombinaciji</vt:lpstr>
      <vt:lpstr>Djeci će biti lakši prijelaz u predmetnu nastavu</vt:lpstr>
      <vt:lpstr>Različiti stilovi učitelja utječu na socijalni razvoj mog djeteta</vt:lpstr>
      <vt:lpstr>TN omogućuje mi kontakt sa svakim učiteljem radi čega imam bolji uvid u trud, mogućnosti i sposobnosti mog djeteta*</vt:lpstr>
      <vt:lpstr>Mislim da se zadaća zadaje  uravnoteženo (optimalno obzirom na obujam gradiva kroz tjedan)</vt:lpstr>
      <vt:lpstr>Komunikacija sa učiteljima olakšava mi shvaćanje obveza mog djeteta *</vt:lpstr>
      <vt:lpstr>Komunikacija sa učiteljima olakšava mi shvaćanje odgovornosti učitelja</vt:lpstr>
      <vt:lpstr>ZAKLJUČCI - RODITELJI</vt:lpstr>
      <vt:lpstr>PowerPointova prezentacija</vt:lpstr>
      <vt:lpstr>Timska nastava je dinamična</vt:lpstr>
      <vt:lpstr>Kvalitetnija je provedba obrazovnih predmeta (HJ, M, PiD, EJ)</vt:lpstr>
      <vt:lpstr>TN omogućuje mi kvalitetnije upoznavanje predmeta kojeg predajem</vt:lpstr>
      <vt:lpstr>TN daje mi više kreativnog prostora za pronalaženje novih načina rada s učenicima</vt:lpstr>
      <vt:lpstr>Učenici su aktivniji na nastavi</vt:lpstr>
      <vt:lpstr>Učenici postižu bolji uspjeh</vt:lpstr>
      <vt:lpstr>Učenici su motiviraniji</vt:lpstr>
      <vt:lpstr>Učenici više razvijaju samopouzdanje</vt:lpstr>
      <vt:lpstr>U zasebnim razrednim odjelima učenici bolje savladavaju sadržaje HJ, M, PiD, EJ</vt:lpstr>
      <vt:lpstr>Imam više vremena za obradu i utvrđivanje pojedine nastavne jedinice</vt:lpstr>
      <vt:lpstr>U Timskoj nastavi imam više vremena za posvetiti se svakom pojedinom učeniku</vt:lpstr>
      <vt:lpstr>Ostvaruje se uža suradnja s drugim učiteljima RN</vt:lpstr>
      <vt:lpstr>Učenicima će biti lakši prijelaz na predmetnu nastavu</vt:lpstr>
      <vt:lpstr>Domaća zadaća zadaje se iz svih predmeta u skladu sa obujmom gradiva </vt:lpstr>
      <vt:lpstr>Bolje razumijem pojedinog učenika obzirom na ostvarenu suradnju s roditeljima </vt:lpstr>
      <vt:lpstr>Razvijaju se učiteljske kompetencije obzirom na Timsko djelovanje (stručno-predmetne, organizacijske, međuljudske, prosocijalne</vt:lpstr>
      <vt:lpstr>Dodana mišljenja učiteljica</vt:lpstr>
      <vt:lpstr>Zaključci – u č i t e l j i c 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ISTRAŽIVANJE RADA U TIMSKOJ NASTAVI NA 3 ŠKOLE : OŠ FRANA KRSTE FRANKOPANA, BROD NA KUPI, OŠ SKRAD I OŠ MRKOPALJ</dc:title>
  <dc:creator>Ingrid</dc:creator>
  <cp:lastModifiedBy>Ingrid</cp:lastModifiedBy>
  <cp:revision>59</cp:revision>
  <dcterms:created xsi:type="dcterms:W3CDTF">2016-04-05T08:27:38Z</dcterms:created>
  <dcterms:modified xsi:type="dcterms:W3CDTF">2016-05-31T08:45:56Z</dcterms:modified>
</cp:coreProperties>
</file>