
<file path=[Content_Types].xml><?xml version="1.0" encoding="utf-8"?>
<Types xmlns="http://schemas.openxmlformats.org/package/2006/content-types">
  <Default ContentType="image/jpeg" Extension="jpg"/>
  <Default ContentType="application/vnd.openxmlformats-officedocument.vmlDrawing" Extension="vml"/>
  <Default ContentType="application/x-fontdata" Extension="fntdata"/>
  <Default ContentType="application/xml" Extension="xml"/>
  <Default ContentType="image/png" Extension="png"/>
  <Default ContentType="application/vnd.openxmlformats-officedocument.wordprocessingml.document" Extension="docx"/>
  <Default ContentType="application/vnd.openxmlformats-package.relationships+xml" Extension="rels"/>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theme+xml" PartName="/ppt/theme/theme1.xml"/>
  <Override ContentType="application/vnd.openxmlformats-officedocument.theme+xml" PartName="/ppt/theme/theme2.xml"/>
  <Override ContentType="application/vnd.openxmlformats-officedocument.wordprocessingml.document" PartName="/ppt/embeddings/Microsoft_Office_Word_Document2.docx"/>
  <Override ContentType="application/vnd.openxmlformats-officedocument.wordprocessingml.document" PartName="/ppt/embeddings/Microsoft_Office_Word_Document1.docx"/>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binary" PartName="/ppt/metadata"/>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Lst>
  <p:sldSz cy="6858000" cx="9144000"/>
  <p:notesSz cx="6858000" cy="9144000"/>
  <p:embeddedFontLst>
    <p:embeddedFont>
      <p:font typeface="Quattrocento Sans"/>
      <p:regular r:id="rId43"/>
      <p:bold r:id="rId44"/>
      <p:italic r:id="rId45"/>
      <p:boldItalic r:id="rId4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http://customooxmlschemas.google.com/">
      <go:slidesCustomData xmlns:go="http://customooxmlschemas.google.com/" r:id="rId47" roundtripDataSignature="AMtx7mhLMV11RtcysbrHpPAFK89kIgXY1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455557C8-2748-4BFB-9CF3-BB34974FED05}">
  <a:tblStyle styleId="{455557C8-2748-4BFB-9CF3-BB34974FED05}" styleName="Table_0">
    <a:wholeTbl>
      <a:tcTxStyle b="off" i="off">
        <a:font>
          <a:latin typeface="Calibri"/>
          <a:ea typeface="Calibri"/>
          <a:cs typeface="Calibri"/>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8ECF4"/>
          </a:solidFill>
        </a:fill>
      </a:tcStyle>
    </a:wholeTbl>
    <a:band1H>
      <a:tcTxStyle/>
      <a:tcStyle>
        <a:fill>
          <a:solidFill>
            <a:srgbClr val="CFD7E7"/>
          </a:solidFill>
        </a:fill>
      </a:tcStyle>
    </a:band1H>
    <a:band2H>
      <a:tcTxStyle/>
    </a:band2H>
    <a:band1V>
      <a:tcTxStyle/>
      <a:tcStyle>
        <a:fill>
          <a:solidFill>
            <a:srgbClr val="CFD7E7"/>
          </a:solidFill>
        </a:fill>
      </a:tcStyle>
    </a:band1V>
    <a:band2V>
      <a:tcTxStyle/>
    </a:band2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Calibri"/>
          <a:ea typeface="Calibri"/>
          <a:cs typeface="Calibri"/>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4.xml"/><Relationship Id="rId20" Type="http://schemas.openxmlformats.org/officeDocument/2006/relationships/slide" Target="slides/slide14.xml"/><Relationship Id="rId42" Type="http://schemas.openxmlformats.org/officeDocument/2006/relationships/slide" Target="slides/slide36.xml"/><Relationship Id="rId41" Type="http://schemas.openxmlformats.org/officeDocument/2006/relationships/slide" Target="slides/slide35.xml"/><Relationship Id="rId22" Type="http://schemas.openxmlformats.org/officeDocument/2006/relationships/slide" Target="slides/slide16.xml"/><Relationship Id="rId44" Type="http://schemas.openxmlformats.org/officeDocument/2006/relationships/font" Target="fonts/QuattrocentoSans-bold.fntdata"/><Relationship Id="rId21" Type="http://schemas.openxmlformats.org/officeDocument/2006/relationships/slide" Target="slides/slide15.xml"/><Relationship Id="rId43" Type="http://schemas.openxmlformats.org/officeDocument/2006/relationships/font" Target="fonts/QuattrocentoSans-regular.fntdata"/><Relationship Id="rId24" Type="http://schemas.openxmlformats.org/officeDocument/2006/relationships/slide" Target="slides/slide18.xml"/><Relationship Id="rId46" Type="http://schemas.openxmlformats.org/officeDocument/2006/relationships/font" Target="fonts/QuattrocentoSans-boldItalic.fntdata"/><Relationship Id="rId23" Type="http://schemas.openxmlformats.org/officeDocument/2006/relationships/slide" Target="slides/slide17.xml"/><Relationship Id="rId45" Type="http://schemas.openxmlformats.org/officeDocument/2006/relationships/font" Target="fonts/QuattrocentoSans-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47" Type="http://customschemas.google.com/relationships/presentationmetadata" Target="metadata"/><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1.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slide" Target="slides/slide27.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35" Type="http://schemas.openxmlformats.org/officeDocument/2006/relationships/slide" Target="slides/slide29.xml"/><Relationship Id="rId12" Type="http://schemas.openxmlformats.org/officeDocument/2006/relationships/slide" Target="slides/slide6.xml"/><Relationship Id="rId34" Type="http://schemas.openxmlformats.org/officeDocument/2006/relationships/slide" Target="slides/slide28.xml"/><Relationship Id="rId15" Type="http://schemas.openxmlformats.org/officeDocument/2006/relationships/slide" Target="slides/slide9.xml"/><Relationship Id="rId37" Type="http://schemas.openxmlformats.org/officeDocument/2006/relationships/slide" Target="slides/slide31.xml"/><Relationship Id="rId14" Type="http://schemas.openxmlformats.org/officeDocument/2006/relationships/slide" Target="slides/slide8.xml"/><Relationship Id="rId36" Type="http://schemas.openxmlformats.org/officeDocument/2006/relationships/slide" Target="slides/slide30.xml"/><Relationship Id="rId17" Type="http://schemas.openxmlformats.org/officeDocument/2006/relationships/slide" Target="slides/slide11.xml"/><Relationship Id="rId39" Type="http://schemas.openxmlformats.org/officeDocument/2006/relationships/slide" Target="slides/slide33.xml"/><Relationship Id="rId16" Type="http://schemas.openxmlformats.org/officeDocument/2006/relationships/slide" Target="slides/slide10.xml"/><Relationship Id="rId38" Type="http://schemas.openxmlformats.org/officeDocument/2006/relationships/slide" Target="slides/slide32.xml"/><Relationship Id="rId19" Type="http://schemas.openxmlformats.org/officeDocument/2006/relationships/slide" Target="slides/slide13.xml"/><Relationship Id="rId18" Type="http://schemas.openxmlformats.org/officeDocument/2006/relationships/slide" Target="slides/slide1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4" name="Google Shape;144;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9" name="Google Shape;149;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5" name="Google Shape;155;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1" name="Google Shape;161;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6" name="Google Shape;166;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2" name="Google Shape;172;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4" name="Google Shape;184;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0" name="Google Shape;190;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6" name="Google Shape;196;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1" name="Google Shape;201;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9" name="Shape 209"/>
        <p:cNvGrpSpPr/>
        <p:nvPr/>
      </p:nvGrpSpPr>
      <p:grpSpPr>
        <a:xfrm>
          <a:off x="0" y="0"/>
          <a:ext cx="0" cy="0"/>
          <a:chOff x="0" y="0"/>
          <a:chExt cx="0" cy="0"/>
        </a:xfrm>
      </p:grpSpPr>
      <p:sp>
        <p:nvSpPr>
          <p:cNvPr id="210" name="Google Shape;210;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1" name="Google Shape;211;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5" name="Shape 215"/>
        <p:cNvGrpSpPr/>
        <p:nvPr/>
      </p:nvGrpSpPr>
      <p:grpSpPr>
        <a:xfrm>
          <a:off x="0" y="0"/>
          <a:ext cx="0" cy="0"/>
          <a:chOff x="0" y="0"/>
          <a:chExt cx="0" cy="0"/>
        </a:xfrm>
      </p:grpSpPr>
      <p:sp>
        <p:nvSpPr>
          <p:cNvPr id="216" name="Google Shape;216;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7" name="Google Shape;217;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0" name="Shape 220"/>
        <p:cNvGrpSpPr/>
        <p:nvPr/>
      </p:nvGrpSpPr>
      <p:grpSpPr>
        <a:xfrm>
          <a:off x="0" y="0"/>
          <a:ext cx="0" cy="0"/>
          <a:chOff x="0" y="0"/>
          <a:chExt cx="0" cy="0"/>
        </a:xfrm>
      </p:grpSpPr>
      <p:sp>
        <p:nvSpPr>
          <p:cNvPr id="221" name="Google Shape;221;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2" name="Google Shape;222;p2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p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7" name="Google Shape;227;p2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 name="Shape 231"/>
        <p:cNvGrpSpPr/>
        <p:nvPr/>
      </p:nvGrpSpPr>
      <p:grpSpPr>
        <a:xfrm>
          <a:off x="0" y="0"/>
          <a:ext cx="0" cy="0"/>
          <a:chOff x="0" y="0"/>
          <a:chExt cx="0" cy="0"/>
        </a:xfrm>
      </p:grpSpPr>
      <p:sp>
        <p:nvSpPr>
          <p:cNvPr id="232" name="Google Shape;232;p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3" name="Google Shape;233;p2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6" name="Shape 236"/>
        <p:cNvGrpSpPr/>
        <p:nvPr/>
      </p:nvGrpSpPr>
      <p:grpSpPr>
        <a:xfrm>
          <a:off x="0" y="0"/>
          <a:ext cx="0" cy="0"/>
          <a:chOff x="0" y="0"/>
          <a:chExt cx="0" cy="0"/>
        </a:xfrm>
      </p:grpSpPr>
      <p:sp>
        <p:nvSpPr>
          <p:cNvPr id="237" name="Google Shape;237;p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8" name="Google Shape;238;p2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1" name="Shape 241"/>
        <p:cNvGrpSpPr/>
        <p:nvPr/>
      </p:nvGrpSpPr>
      <p:grpSpPr>
        <a:xfrm>
          <a:off x="0" y="0"/>
          <a:ext cx="0" cy="0"/>
          <a:chOff x="0" y="0"/>
          <a:chExt cx="0" cy="0"/>
        </a:xfrm>
      </p:grpSpPr>
      <p:sp>
        <p:nvSpPr>
          <p:cNvPr id="242" name="Google Shape;242;p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3" name="Google Shape;243;p3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7" name="Shape 247"/>
        <p:cNvGrpSpPr/>
        <p:nvPr/>
      </p:nvGrpSpPr>
      <p:grpSpPr>
        <a:xfrm>
          <a:off x="0" y="0"/>
          <a:ext cx="0" cy="0"/>
          <a:chOff x="0" y="0"/>
          <a:chExt cx="0" cy="0"/>
        </a:xfrm>
      </p:grpSpPr>
      <p:sp>
        <p:nvSpPr>
          <p:cNvPr id="248" name="Google Shape;248;p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9" name="Google Shape;249;p3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3" name="Shape 253"/>
        <p:cNvGrpSpPr/>
        <p:nvPr/>
      </p:nvGrpSpPr>
      <p:grpSpPr>
        <a:xfrm>
          <a:off x="0" y="0"/>
          <a:ext cx="0" cy="0"/>
          <a:chOff x="0" y="0"/>
          <a:chExt cx="0" cy="0"/>
        </a:xfrm>
      </p:grpSpPr>
      <p:sp>
        <p:nvSpPr>
          <p:cNvPr id="254" name="Google Shape;254;p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5" name="Google Shape;255;p3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8" name="Shape 258"/>
        <p:cNvGrpSpPr/>
        <p:nvPr/>
      </p:nvGrpSpPr>
      <p:grpSpPr>
        <a:xfrm>
          <a:off x="0" y="0"/>
          <a:ext cx="0" cy="0"/>
          <a:chOff x="0" y="0"/>
          <a:chExt cx="0" cy="0"/>
        </a:xfrm>
      </p:grpSpPr>
      <p:sp>
        <p:nvSpPr>
          <p:cNvPr id="259" name="Google Shape;259;p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0" name="Google Shape;260;p3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3" name="Shape 263"/>
        <p:cNvGrpSpPr/>
        <p:nvPr/>
      </p:nvGrpSpPr>
      <p:grpSpPr>
        <a:xfrm>
          <a:off x="0" y="0"/>
          <a:ext cx="0" cy="0"/>
          <a:chOff x="0" y="0"/>
          <a:chExt cx="0" cy="0"/>
        </a:xfrm>
      </p:grpSpPr>
      <p:sp>
        <p:nvSpPr>
          <p:cNvPr id="264" name="Google Shape;264;p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5" name="Google Shape;265;p3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9" name="Shape 269"/>
        <p:cNvGrpSpPr/>
        <p:nvPr/>
      </p:nvGrpSpPr>
      <p:grpSpPr>
        <a:xfrm>
          <a:off x="0" y="0"/>
          <a:ext cx="0" cy="0"/>
          <a:chOff x="0" y="0"/>
          <a:chExt cx="0" cy="0"/>
        </a:xfrm>
      </p:grpSpPr>
      <p:sp>
        <p:nvSpPr>
          <p:cNvPr id="270" name="Google Shape;270;p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1" name="Google Shape;271;p3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6" name="Shape 276"/>
        <p:cNvGrpSpPr/>
        <p:nvPr/>
      </p:nvGrpSpPr>
      <p:grpSpPr>
        <a:xfrm>
          <a:off x="0" y="0"/>
          <a:ext cx="0" cy="0"/>
          <a:chOff x="0" y="0"/>
          <a:chExt cx="0" cy="0"/>
        </a:xfrm>
      </p:grpSpPr>
      <p:sp>
        <p:nvSpPr>
          <p:cNvPr id="277" name="Google Shape;277;p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8" name="Google Shape;278;p3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0" name="Google Shape;100;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7" name="Google Shape;127;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38"/>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38"/>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4" name="Google Shape;14;p3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3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3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hr-H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4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47"/>
          <p:cNvSpPr txBox="1"/>
          <p:nvPr>
            <p:ph idx="1" type="body"/>
          </p:nvPr>
        </p:nvSpPr>
        <p:spPr>
          <a:xfrm rot="5400000">
            <a:off x="2309018" y="-251619"/>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1" name="Google Shape;71;p4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4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4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hr-H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48"/>
          <p:cNvSpPr txBox="1"/>
          <p:nvPr>
            <p:ph type="title"/>
          </p:nvPr>
        </p:nvSpPr>
        <p:spPr>
          <a:xfrm rot="5400000">
            <a:off x="4732337" y="2171700"/>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48"/>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7" name="Google Shape;77;p4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4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4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hr-H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3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3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0" name="Google Shape;20;p3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3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3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hr-H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40"/>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40"/>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26" name="Google Shape;26;p4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4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4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hr-H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4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41"/>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2" name="Google Shape;32;p41"/>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3" name="Google Shape;33;p4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4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4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hr-H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4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42"/>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39" name="Google Shape;39;p42"/>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0" name="Google Shape;40;p42"/>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1" name="Google Shape;41;p42"/>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2" name="Google Shape;42;p4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4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4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hr-H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4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4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4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4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hr-H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4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4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4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hr-H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45"/>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45"/>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57" name="Google Shape;57;p45"/>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58" name="Google Shape;58;p4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4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4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hr-H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46"/>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46"/>
          <p:cNvSpPr/>
          <p:nvPr>
            <p:ph idx="2" type="pic"/>
          </p:nvPr>
        </p:nvSpPr>
        <p:spPr>
          <a:xfrm>
            <a:off x="1792288" y="612775"/>
            <a:ext cx="5486400" cy="4114800"/>
          </a:xfrm>
          <a:prstGeom prst="rect">
            <a:avLst/>
          </a:prstGeom>
          <a:noFill/>
          <a:ln>
            <a:noFill/>
          </a:ln>
        </p:spPr>
        <p:txBody>
          <a:bodyPr anchorCtr="0" anchor="t" bIns="45700" lIns="91425" spcFirstLastPara="1" rIns="91425" wrap="square" tIns="45700">
            <a:normAutofit/>
          </a:bodyPr>
          <a:lstStyle>
            <a:lvl1pPr lvl="0" marR="0" rtl="0" algn="l">
              <a:spcBef>
                <a:spcPts val="64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spcBef>
                <a:spcPts val="56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spcBef>
                <a:spcPts val="48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4" name="Google Shape;64;p46"/>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5" name="Google Shape;65;p4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4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4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hr-H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3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3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Google Shape;8;p3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3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3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hr-HR"/>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 Id="rId3" Type="http://schemas.openxmlformats.org/officeDocument/2006/relationships/image" Target="../media/image1.jp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 Id="rId3" Type="http://schemas.openxmlformats.org/officeDocument/2006/relationships/vmlDrawing" Target="../drawings/vmlDrawing1.vml"/><Relationship Id="rId4" Type="http://schemas.openxmlformats.org/officeDocument/2006/relationships/package" Target="../embeddings/Microsoft_Office_Word_Document1.docx"/><Relationship Id="rId5" Type="http://schemas.openxmlformats.org/officeDocument/2006/relationships/package" Target="../embeddings/Microsoft_Office_Word_Document1.docx"/><Relationship Id="rId6" Type="http://schemas.openxmlformats.org/officeDocument/2006/relationships/image" Target="../media/image2.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 Id="rId3" Type="http://schemas.openxmlformats.org/officeDocument/2006/relationships/vmlDrawing" Target="../drawings/vmlDrawing2.vml"/><Relationship Id="rId4" Type="http://schemas.openxmlformats.org/officeDocument/2006/relationships/package" Target="../embeddings/Microsoft_Office_Word_Document2.docx"/><Relationship Id="rId5" Type="http://schemas.openxmlformats.org/officeDocument/2006/relationships/package" Target="../embeddings/Microsoft_Office_Word_Document2.docx"/><Relationship Id="rId6"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ph type="ctrTitle"/>
          </p:nvPr>
        </p:nvSpPr>
        <p:spPr>
          <a:xfrm>
            <a:off x="685800" y="1219200"/>
            <a:ext cx="7772400" cy="1470025"/>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rgbClr val="7030A0"/>
              </a:buClr>
              <a:buSzPct val="100000"/>
              <a:buFont typeface="Aharoni"/>
              <a:buNone/>
            </a:pPr>
            <a:r>
              <a:rPr lang="hr-HR">
                <a:solidFill>
                  <a:srgbClr val="7030A0"/>
                </a:solidFill>
                <a:latin typeface="Aharoni"/>
                <a:ea typeface="Aharoni"/>
                <a:cs typeface="Aharoni"/>
                <a:sym typeface="Aharoni"/>
              </a:rPr>
              <a:t>SAMOVREDNOVANJE RADA ŠKOLE </a:t>
            </a:r>
            <a:br>
              <a:rPr lang="hr-HR">
                <a:solidFill>
                  <a:srgbClr val="7030A0"/>
                </a:solidFill>
                <a:latin typeface="Aharoni"/>
                <a:ea typeface="Aharoni"/>
                <a:cs typeface="Aharoni"/>
                <a:sym typeface="Aharoni"/>
              </a:rPr>
            </a:br>
            <a:r>
              <a:rPr lang="hr-HR">
                <a:solidFill>
                  <a:srgbClr val="7030A0"/>
                </a:solidFill>
                <a:latin typeface="Aharoni"/>
                <a:ea typeface="Aharoni"/>
                <a:cs typeface="Aharoni"/>
                <a:sym typeface="Aharoni"/>
              </a:rPr>
              <a:t>šk.god. 2015./2016.</a:t>
            </a:r>
            <a:endParaRPr>
              <a:solidFill>
                <a:srgbClr val="7030A0"/>
              </a:solidFill>
              <a:latin typeface="Aharoni"/>
              <a:ea typeface="Aharoni"/>
              <a:cs typeface="Aharoni"/>
              <a:sym typeface="Aharoni"/>
            </a:endParaRPr>
          </a:p>
        </p:txBody>
      </p:sp>
      <p:sp>
        <p:nvSpPr>
          <p:cNvPr id="85" name="Google Shape;85;p1"/>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rgbClr val="595959"/>
              </a:buClr>
              <a:buSzPts val="3200"/>
              <a:buNone/>
            </a:pPr>
            <a:r>
              <a:rPr lang="hr-HR">
                <a:solidFill>
                  <a:srgbClr val="595959"/>
                </a:solidFill>
              </a:rPr>
              <a:t>Pripremila Ingrid Šimičić, pedagoginja Škole</a:t>
            </a:r>
            <a:endParaRPr>
              <a:solidFill>
                <a:srgbClr val="595959"/>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10"/>
          <p:cNvSpPr txBox="1"/>
          <p:nvPr>
            <p:ph idx="1" type="body"/>
          </p:nvPr>
        </p:nvSpPr>
        <p:spPr>
          <a:xfrm>
            <a:off x="457200" y="533400"/>
            <a:ext cx="8229600" cy="5592763"/>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2800"/>
              <a:buChar char="•"/>
            </a:pPr>
            <a:r>
              <a:rPr lang="hr-HR" sz="2800"/>
              <a:t>Nedovoljna komunikacija  - informacije iz „ druge ruke“, „ pokvareni telefon“</a:t>
            </a:r>
            <a:endParaRPr/>
          </a:p>
          <a:p>
            <a:pPr indent="0" lvl="0" marL="0" rtl="0" algn="l">
              <a:spcBef>
                <a:spcPts val="560"/>
              </a:spcBef>
              <a:spcAft>
                <a:spcPts val="0"/>
              </a:spcAft>
              <a:buClr>
                <a:schemeClr val="dk1"/>
              </a:buClr>
              <a:buSzPts val="2800"/>
              <a:buNone/>
            </a:pPr>
            <a:r>
              <a:t/>
            </a:r>
            <a:endParaRPr sz="2800"/>
          </a:p>
          <a:p>
            <a:pPr indent="-342900" lvl="0" marL="342900" rtl="0" algn="l">
              <a:spcBef>
                <a:spcPts val="560"/>
              </a:spcBef>
              <a:spcAft>
                <a:spcPts val="0"/>
              </a:spcAft>
              <a:buClr>
                <a:schemeClr val="dk1"/>
              </a:buClr>
              <a:buSzPts val="2800"/>
              <a:buChar char="•"/>
            </a:pPr>
            <a:r>
              <a:rPr lang="hr-HR" sz="2800"/>
              <a:t>Nedovoljna komunikacija s ostalim službama što nije problem škole</a:t>
            </a:r>
            <a:endParaRPr/>
          </a:p>
          <a:p>
            <a:pPr indent="0" lvl="0" marL="0" rtl="0" algn="l">
              <a:spcBef>
                <a:spcPts val="560"/>
              </a:spcBef>
              <a:spcAft>
                <a:spcPts val="0"/>
              </a:spcAft>
              <a:buClr>
                <a:schemeClr val="dk1"/>
              </a:buClr>
              <a:buSzPts val="2800"/>
              <a:buNone/>
            </a:pPr>
            <a:r>
              <a:t/>
            </a:r>
            <a:endParaRPr sz="2800"/>
          </a:p>
          <a:p>
            <a:pPr indent="-342900" lvl="0" marL="342900" rtl="0" algn="l">
              <a:spcBef>
                <a:spcPts val="560"/>
              </a:spcBef>
              <a:spcAft>
                <a:spcPts val="0"/>
              </a:spcAft>
              <a:buClr>
                <a:schemeClr val="dk1"/>
              </a:buClr>
              <a:buSzPts val="2800"/>
              <a:buChar char="•"/>
            </a:pPr>
            <a:r>
              <a:rPr lang="hr-HR" sz="2800"/>
              <a:t>Ako i postoje nisu bitni za normalno funkcioniranje nastave i rada općenito</a:t>
            </a:r>
            <a:endParaRPr/>
          </a:p>
          <a:p>
            <a:pPr indent="0" lvl="0" marL="0" rtl="0" algn="l">
              <a:spcBef>
                <a:spcPts val="560"/>
              </a:spcBef>
              <a:spcAft>
                <a:spcPts val="0"/>
              </a:spcAft>
              <a:buClr>
                <a:schemeClr val="dk1"/>
              </a:buClr>
              <a:buSzPts val="2800"/>
              <a:buNone/>
            </a:pPr>
            <a:r>
              <a:t/>
            </a:r>
            <a:endParaRPr sz="2800"/>
          </a:p>
          <a:p>
            <a:pPr indent="-342900" lvl="0" marL="342900" rtl="0" algn="l">
              <a:spcBef>
                <a:spcPts val="560"/>
              </a:spcBef>
              <a:spcAft>
                <a:spcPts val="0"/>
              </a:spcAft>
              <a:buClr>
                <a:schemeClr val="dk1"/>
              </a:buClr>
              <a:buSzPts val="2800"/>
              <a:buChar char="•"/>
            </a:pPr>
            <a:r>
              <a:rPr lang="hr-HR" sz="2800"/>
              <a:t>Struktura posla i način organizacije ne ovise o samoj ustanovi već o organizaciji samog sustava</a:t>
            </a:r>
            <a:endParaRPr sz="2800"/>
          </a:p>
          <a:p>
            <a:pPr indent="-139700" lvl="0" marL="342900" rtl="0" algn="l">
              <a:spcBef>
                <a:spcPts val="640"/>
              </a:spcBef>
              <a:spcAft>
                <a:spcPts val="0"/>
              </a:spcAft>
              <a:buClr>
                <a:schemeClr val="dk1"/>
              </a:buClr>
              <a:buSzPts val="3200"/>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11"/>
          <p:cNvSpPr txBox="1"/>
          <p:nvPr>
            <p:ph type="title"/>
          </p:nvPr>
        </p:nvSpPr>
        <p:spPr>
          <a:xfrm>
            <a:off x="457200" y="762000"/>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b="1" lang="hr-HR" sz="2200"/>
              <a:t>Područje – kadrovi /kompetencije</a:t>
            </a:r>
            <a:br>
              <a:rPr lang="hr-HR" sz="2200"/>
            </a:br>
            <a:r>
              <a:rPr b="1" lang="hr-HR" sz="2700">
                <a:solidFill>
                  <a:srgbClr val="FF0000"/>
                </a:solidFill>
              </a:rPr>
              <a:t>Vaše mišljenje o stručnosti kadra u našoj školi, socijalnim kompetencijama, uvažavanje i prilagodba profilu naših učenika te mjere za poboljšanje?</a:t>
            </a:r>
            <a:br>
              <a:rPr lang="hr-HR" sz="2700">
                <a:solidFill>
                  <a:srgbClr val="FF0000"/>
                </a:solidFill>
              </a:rPr>
            </a:br>
            <a:endParaRPr sz="4900">
              <a:solidFill>
                <a:srgbClr val="FF0000"/>
              </a:solidFill>
            </a:endParaRPr>
          </a:p>
        </p:txBody>
      </p:sp>
      <p:sp>
        <p:nvSpPr>
          <p:cNvPr id="141" name="Google Shape;141;p11"/>
          <p:cNvSpPr txBox="1"/>
          <p:nvPr>
            <p:ph idx="1" type="body"/>
          </p:nvPr>
        </p:nvSpPr>
        <p:spPr>
          <a:xfrm>
            <a:off x="457200" y="19050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000"/>
              <a:buChar char="•"/>
            </a:pPr>
            <a:r>
              <a:rPr lang="hr-HR" sz="2000"/>
              <a:t>Kadar potpuno kompetentan unutar očekivanog u postojećem sustavu. </a:t>
            </a:r>
            <a:endParaRPr sz="2000"/>
          </a:p>
          <a:p>
            <a:pPr indent="0" lvl="0" marL="0" rtl="0" algn="l">
              <a:spcBef>
                <a:spcPts val="480"/>
              </a:spcBef>
              <a:spcAft>
                <a:spcPts val="0"/>
              </a:spcAft>
              <a:buClr>
                <a:schemeClr val="dk1"/>
              </a:buClr>
              <a:buSzPts val="2400"/>
              <a:buNone/>
            </a:pPr>
            <a:r>
              <a:t/>
            </a:r>
            <a:endParaRPr sz="2400"/>
          </a:p>
          <a:p>
            <a:pPr indent="-342900" lvl="0" marL="342900" rtl="0" algn="l">
              <a:spcBef>
                <a:spcPts val="400"/>
              </a:spcBef>
              <a:spcAft>
                <a:spcPts val="0"/>
              </a:spcAft>
              <a:buClr>
                <a:schemeClr val="dk1"/>
              </a:buClr>
              <a:buSzPts val="2000"/>
              <a:buChar char="•"/>
            </a:pPr>
            <a:r>
              <a:rPr lang="hr-HR" sz="2000"/>
              <a:t>Iako je sklonost ka odgojnom elementu u radu izrazito vidljiva kod većine nastavnika nekvalitetna pravno-formalna rješenja onemogućavaju potpuno iskorištenje tih potencijala. </a:t>
            </a:r>
            <a:endParaRPr sz="2000"/>
          </a:p>
          <a:p>
            <a:pPr indent="-342900" lvl="0" marL="342900" rtl="0" algn="l">
              <a:spcBef>
                <a:spcPts val="480"/>
              </a:spcBef>
              <a:spcAft>
                <a:spcPts val="0"/>
              </a:spcAft>
              <a:buClr>
                <a:schemeClr val="dk1"/>
              </a:buClr>
              <a:buSzPts val="2000"/>
              <a:buChar char="•"/>
            </a:pPr>
            <a:r>
              <a:rPr lang="hr-HR" sz="2000"/>
              <a:t>Nedostaje inicijative pri iznošenju ideja za unapređenje i promjenu postojeće nastavne prakse, kao i volje za sustavnim planiranjem istog</a:t>
            </a:r>
            <a:r>
              <a:rPr lang="hr-HR" sz="2400"/>
              <a:t>.</a:t>
            </a:r>
            <a:endParaRPr/>
          </a:p>
          <a:p>
            <a:pPr indent="0" lvl="0" marL="0" rtl="0" algn="l">
              <a:spcBef>
                <a:spcPts val="480"/>
              </a:spcBef>
              <a:spcAft>
                <a:spcPts val="0"/>
              </a:spcAft>
              <a:buClr>
                <a:schemeClr val="dk1"/>
              </a:buClr>
              <a:buSzPts val="2400"/>
              <a:buNone/>
            </a:pPr>
            <a:r>
              <a:t/>
            </a:r>
            <a:endParaRPr sz="2400"/>
          </a:p>
          <a:p>
            <a:pPr indent="-342900" lvl="0" marL="342900" rtl="0" algn="l">
              <a:spcBef>
                <a:spcPts val="400"/>
              </a:spcBef>
              <a:spcAft>
                <a:spcPts val="0"/>
              </a:spcAft>
              <a:buClr>
                <a:schemeClr val="dk1"/>
              </a:buClr>
              <a:buSzPts val="2000"/>
              <a:buChar char="•"/>
            </a:pPr>
            <a:r>
              <a:rPr lang="hr-HR" sz="2000"/>
              <a:t>socijalne kompetencije te uvažavanja kao i prilagodba profilu naših učenika je već dugo vremena u našoj školi na najvišem nivou</a:t>
            </a:r>
            <a:endParaRPr sz="2000"/>
          </a:p>
          <a:p>
            <a:pPr indent="-190500" lvl="0" marL="342900" rtl="0" algn="l">
              <a:spcBef>
                <a:spcPts val="480"/>
              </a:spcBef>
              <a:spcAft>
                <a:spcPts val="0"/>
              </a:spcAft>
              <a:buClr>
                <a:schemeClr val="dk1"/>
              </a:buClr>
              <a:buSzPts val="2400"/>
              <a:buNone/>
            </a:pPr>
            <a:r>
              <a:t/>
            </a:r>
            <a:endParaRPr sz="24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12"/>
          <p:cNvSpPr txBox="1"/>
          <p:nvPr>
            <p:ph idx="1" type="body"/>
          </p:nvPr>
        </p:nvSpPr>
        <p:spPr>
          <a:xfrm>
            <a:off x="457200" y="609600"/>
            <a:ext cx="8229600" cy="5516563"/>
          </a:xfrm>
          <a:prstGeom prst="rect">
            <a:avLst/>
          </a:prstGeom>
          <a:noFill/>
          <a:ln>
            <a:noFill/>
          </a:ln>
        </p:spPr>
        <p:txBody>
          <a:bodyPr anchorCtr="0" anchor="t" bIns="45700" lIns="91425" spcFirstLastPara="1" rIns="91425" wrap="square" tIns="45700">
            <a:normAutofit fontScale="70000" lnSpcReduction="20000"/>
          </a:bodyPr>
          <a:lstStyle/>
          <a:p>
            <a:pPr indent="-342900" lvl="0" marL="342900" rtl="0" algn="l">
              <a:spcBef>
                <a:spcPts val="0"/>
              </a:spcBef>
              <a:spcAft>
                <a:spcPts val="0"/>
              </a:spcAft>
              <a:buClr>
                <a:schemeClr val="dk1"/>
              </a:buClr>
              <a:buSzPct val="100000"/>
              <a:buChar char="•"/>
            </a:pPr>
            <a:r>
              <a:rPr lang="hr-HR"/>
              <a:t>Kadar OK. Pojedinci se teže snalaze i prilagođavaju profilu naših učenika.</a:t>
            </a:r>
            <a:endParaRPr/>
          </a:p>
          <a:p>
            <a:pPr indent="0" lvl="0" marL="0" rtl="0" algn="l">
              <a:spcBef>
                <a:spcPts val="448"/>
              </a:spcBef>
              <a:spcAft>
                <a:spcPts val="0"/>
              </a:spcAft>
              <a:buClr>
                <a:schemeClr val="dk1"/>
              </a:buClr>
              <a:buSzPct val="100000"/>
              <a:buNone/>
            </a:pPr>
            <a:r>
              <a:t/>
            </a:r>
            <a:endParaRPr/>
          </a:p>
          <a:p>
            <a:pPr indent="-342900" lvl="0" marL="342900" rtl="0" algn="l">
              <a:spcBef>
                <a:spcPts val="448"/>
              </a:spcBef>
              <a:spcAft>
                <a:spcPts val="0"/>
              </a:spcAft>
              <a:buClr>
                <a:schemeClr val="dk1"/>
              </a:buClr>
              <a:buSzPct val="100000"/>
              <a:buChar char="•"/>
            </a:pPr>
            <a:r>
              <a:rPr lang="hr-HR"/>
              <a:t>Osposobljen i stručan kadar, a dobro bi došla pomoć psihologa</a:t>
            </a:r>
            <a:endParaRPr/>
          </a:p>
          <a:p>
            <a:pPr indent="0" lvl="0" marL="0" rtl="0" algn="l">
              <a:spcBef>
                <a:spcPts val="448"/>
              </a:spcBef>
              <a:spcAft>
                <a:spcPts val="0"/>
              </a:spcAft>
              <a:buClr>
                <a:schemeClr val="dk1"/>
              </a:buClr>
              <a:buSzPct val="100000"/>
              <a:buNone/>
            </a:pPr>
            <a:r>
              <a:t/>
            </a:r>
            <a:endParaRPr/>
          </a:p>
          <a:p>
            <a:pPr indent="-342900" lvl="0" marL="342900" rtl="0" algn="l">
              <a:spcBef>
                <a:spcPts val="448"/>
              </a:spcBef>
              <a:spcAft>
                <a:spcPts val="0"/>
              </a:spcAft>
              <a:buClr>
                <a:schemeClr val="dk1"/>
              </a:buClr>
              <a:buSzPct val="100000"/>
              <a:buChar char="•"/>
            </a:pPr>
            <a:r>
              <a:rPr lang="hr-HR"/>
              <a:t>Kadar je i više nego stručan, s razvijenom socijalnim vještinama u međusobnoj komunikaciji kao i radu s učenicima.</a:t>
            </a:r>
            <a:endParaRPr/>
          </a:p>
          <a:p>
            <a:pPr indent="0" lvl="0" marL="0" rtl="0" algn="l">
              <a:spcBef>
                <a:spcPts val="448"/>
              </a:spcBef>
              <a:spcAft>
                <a:spcPts val="0"/>
              </a:spcAft>
              <a:buClr>
                <a:schemeClr val="dk1"/>
              </a:buClr>
              <a:buSzPct val="100000"/>
              <a:buNone/>
            </a:pPr>
            <a:r>
              <a:t/>
            </a:r>
            <a:endParaRPr/>
          </a:p>
          <a:p>
            <a:pPr indent="-342900" lvl="0" marL="342900" rtl="0" algn="l">
              <a:spcBef>
                <a:spcPts val="448"/>
              </a:spcBef>
              <a:spcAft>
                <a:spcPts val="0"/>
              </a:spcAft>
              <a:buClr>
                <a:schemeClr val="dk1"/>
              </a:buClr>
              <a:buSzPct val="100000"/>
              <a:buChar char="•"/>
            </a:pPr>
            <a:r>
              <a:rPr lang="hr-HR"/>
              <a:t>Kadar je stručan i uspješno se prilagođava profilu naših učenika. Nažalost vrlo je malo stručnih usavršavanja za našu strukturu učenika i problematiku.</a:t>
            </a:r>
            <a:endParaRPr/>
          </a:p>
          <a:p>
            <a:pPr indent="0" lvl="0" marL="0" rtl="0" algn="l">
              <a:spcBef>
                <a:spcPts val="448"/>
              </a:spcBef>
              <a:spcAft>
                <a:spcPts val="0"/>
              </a:spcAft>
              <a:buClr>
                <a:schemeClr val="dk1"/>
              </a:buClr>
              <a:buSzPct val="100000"/>
              <a:buNone/>
            </a:pPr>
            <a:r>
              <a:t/>
            </a:r>
            <a:endParaRPr/>
          </a:p>
          <a:p>
            <a:pPr indent="-342900" lvl="0" marL="342900" rtl="0" algn="l">
              <a:spcBef>
                <a:spcPts val="448"/>
              </a:spcBef>
              <a:spcAft>
                <a:spcPts val="0"/>
              </a:spcAft>
              <a:buClr>
                <a:schemeClr val="dk1"/>
              </a:buClr>
              <a:buSzPct val="100000"/>
              <a:buChar char="•"/>
            </a:pPr>
            <a:r>
              <a:rPr lang="hr-HR"/>
              <a:t>Ukoliko bi bilo problema među kolegama ne postoje mehanizni koji bi to lako rješili. Sve se svodi na savjest svakog učitelja ponaosob i njegovom načinu poimanja i truda za prilagodbom načinu rada i uvažavanja okoline u kojoj radi.</a:t>
            </a:r>
            <a:endParaRPr/>
          </a:p>
          <a:p>
            <a:pPr indent="-200660" lvl="0" marL="342900" rtl="0" algn="l">
              <a:spcBef>
                <a:spcPts val="448"/>
              </a:spcBef>
              <a:spcAft>
                <a:spcPts val="0"/>
              </a:spcAft>
              <a:buClr>
                <a:schemeClr val="dk1"/>
              </a:buClr>
              <a:buSzPct val="100000"/>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13"/>
          <p:cNvSpPr txBox="1"/>
          <p:nvPr>
            <p:ph type="title"/>
          </p:nvPr>
        </p:nvSpPr>
        <p:spPr>
          <a:xfrm>
            <a:off x="457200" y="609600"/>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b="1" lang="hr-HR" sz="2700"/>
              <a:t>Područje – opremljenost</a:t>
            </a:r>
            <a:br>
              <a:rPr lang="hr-HR" sz="2700"/>
            </a:br>
            <a:r>
              <a:rPr b="1" lang="hr-HR" sz="2700">
                <a:solidFill>
                  <a:srgbClr val="7F7F7F"/>
                </a:solidFill>
              </a:rPr>
              <a:t>Da li je po vašem mišljenju za vaše potrebe, škola dobro opremljena materijalnim, prostornim i drugim uvjetima?</a:t>
            </a:r>
            <a:br>
              <a:rPr lang="hr-HR" sz="2700">
                <a:solidFill>
                  <a:srgbClr val="7F7F7F"/>
                </a:solidFill>
              </a:rPr>
            </a:br>
            <a:endParaRPr>
              <a:solidFill>
                <a:srgbClr val="7F7F7F"/>
              </a:solidFill>
            </a:endParaRPr>
          </a:p>
        </p:txBody>
      </p:sp>
      <p:sp>
        <p:nvSpPr>
          <p:cNvPr id="152" name="Google Shape;152;p13"/>
          <p:cNvSpPr txBox="1"/>
          <p:nvPr>
            <p:ph idx="1" type="body"/>
          </p:nvPr>
        </p:nvSpPr>
        <p:spPr>
          <a:xfrm>
            <a:off x="457200" y="1676400"/>
            <a:ext cx="8229600" cy="4525963"/>
          </a:xfrm>
          <a:prstGeom prst="rect">
            <a:avLst/>
          </a:prstGeom>
          <a:noFill/>
          <a:ln>
            <a:noFill/>
          </a:ln>
        </p:spPr>
        <p:txBody>
          <a:bodyPr anchorCtr="0" anchor="t" bIns="45700" lIns="91425" spcFirstLastPara="1" rIns="91425" wrap="square" tIns="45700">
            <a:normAutofit fontScale="70000" lnSpcReduction="20000"/>
          </a:bodyPr>
          <a:lstStyle/>
          <a:p>
            <a:pPr indent="-342900" lvl="0" marL="342900" rtl="0" algn="l">
              <a:spcBef>
                <a:spcPts val="0"/>
              </a:spcBef>
              <a:spcAft>
                <a:spcPts val="0"/>
              </a:spcAft>
              <a:buClr>
                <a:schemeClr val="dk1"/>
              </a:buClr>
              <a:buSzPct val="100000"/>
              <a:buChar char="•"/>
            </a:pPr>
            <a:r>
              <a:rPr lang="hr-HR"/>
              <a:t>Da</a:t>
            </a:r>
            <a:endParaRPr/>
          </a:p>
          <a:p>
            <a:pPr indent="-200660" lvl="0" marL="342900" rtl="0" algn="l">
              <a:spcBef>
                <a:spcPts val="448"/>
              </a:spcBef>
              <a:spcAft>
                <a:spcPts val="0"/>
              </a:spcAft>
              <a:buClr>
                <a:schemeClr val="dk1"/>
              </a:buClr>
              <a:buSzPct val="100000"/>
              <a:buNone/>
            </a:pPr>
            <a:r>
              <a:t/>
            </a:r>
            <a:endParaRPr/>
          </a:p>
          <a:p>
            <a:pPr indent="-342900" lvl="0" marL="342900" rtl="0" algn="l">
              <a:spcBef>
                <a:spcPts val="448"/>
              </a:spcBef>
              <a:spcAft>
                <a:spcPts val="0"/>
              </a:spcAft>
              <a:buClr>
                <a:schemeClr val="dk1"/>
              </a:buClr>
              <a:buSzPct val="100000"/>
              <a:buChar char="•"/>
            </a:pPr>
            <a:r>
              <a:rPr lang="hr-HR"/>
              <a:t>Za moje potrebe je škola, odnosno moja učionica sasvim solidno opremljena s obzirom na vrijeme i prilike u kojima živimo. Naravno, da bi uvijek moglo biti bolje s obzirom na nove tehnologije, brži Internet, bolje kompjutere i slično. Ali poteškoće u radu vidljive su kod školskog pribora koji manjka učenicima. Na primjer, neki učenici nemaju udžbenike a da ne govorim o nastavnim listićima, dodatnim zbirkama, kao i manjak geometrijskog pribora za rad. Što naravno nije odgovornost škole, koja ih nerijetko istim i oprema, već odgovornost roditelja koji ne ispunjavaju svoje obaveze kao roditelji.</a:t>
            </a:r>
            <a:endParaRPr/>
          </a:p>
          <a:p>
            <a:pPr indent="0" lvl="0" marL="0" rtl="0" algn="l">
              <a:spcBef>
                <a:spcPts val="448"/>
              </a:spcBef>
              <a:spcAft>
                <a:spcPts val="0"/>
              </a:spcAft>
              <a:buClr>
                <a:schemeClr val="dk1"/>
              </a:buClr>
              <a:buSzPct val="100000"/>
              <a:buNone/>
            </a:pPr>
            <a:r>
              <a:t/>
            </a:r>
            <a:endParaRPr/>
          </a:p>
          <a:p>
            <a:pPr indent="-342900" lvl="0" marL="342900" rtl="0" algn="l">
              <a:spcBef>
                <a:spcPts val="448"/>
              </a:spcBef>
              <a:spcAft>
                <a:spcPts val="0"/>
              </a:spcAft>
              <a:buClr>
                <a:schemeClr val="dk1"/>
              </a:buClr>
              <a:buSzPct val="100000"/>
              <a:buChar char="•"/>
            </a:pPr>
            <a:r>
              <a:rPr lang="hr-HR"/>
              <a:t>Modernizacija bi podigla kvalitetu nastave</a:t>
            </a:r>
            <a:endParaRPr/>
          </a:p>
          <a:p>
            <a:pPr indent="0" lvl="0" marL="0" rtl="0" algn="l">
              <a:spcBef>
                <a:spcPts val="448"/>
              </a:spcBef>
              <a:spcAft>
                <a:spcPts val="0"/>
              </a:spcAft>
              <a:buClr>
                <a:schemeClr val="dk1"/>
              </a:buClr>
              <a:buSzPct val="100000"/>
              <a:buNone/>
            </a:pPr>
            <a:r>
              <a:t/>
            </a:r>
            <a:endParaRPr/>
          </a:p>
          <a:p>
            <a:pPr indent="-342900" lvl="0" marL="342900" rtl="0" algn="l">
              <a:spcBef>
                <a:spcPts val="448"/>
              </a:spcBef>
              <a:spcAft>
                <a:spcPts val="0"/>
              </a:spcAft>
              <a:buClr>
                <a:schemeClr val="dk1"/>
              </a:buClr>
              <a:buSzPct val="100000"/>
              <a:buChar char="•"/>
            </a:pPr>
            <a:r>
              <a:rPr lang="hr-HR"/>
              <a:t>Dobro je opremljena ali uvijek može bolje</a:t>
            </a:r>
            <a:endParaRPr/>
          </a:p>
          <a:p>
            <a:pPr indent="-200660" lvl="0" marL="342900" rtl="0" algn="l">
              <a:spcBef>
                <a:spcPts val="448"/>
              </a:spcBef>
              <a:spcAft>
                <a:spcPts val="0"/>
              </a:spcAft>
              <a:buClr>
                <a:schemeClr val="dk1"/>
              </a:buClr>
              <a:buSzPct val="100000"/>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14"/>
          <p:cNvSpPr txBox="1"/>
          <p:nvPr>
            <p:ph type="title"/>
          </p:nvPr>
        </p:nvSpPr>
        <p:spPr>
          <a:xfrm>
            <a:off x="381000" y="533400"/>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rgbClr val="538CD5"/>
              </a:buClr>
              <a:buSzPct val="100000"/>
              <a:buFont typeface="Calibri"/>
              <a:buNone/>
            </a:pPr>
            <a:r>
              <a:rPr b="1" lang="hr-HR" sz="3100">
                <a:solidFill>
                  <a:srgbClr val="538CD5"/>
                </a:solidFill>
              </a:rPr>
              <a:t>Što po vašem mišljenju nedostaje da bi se podigla kvaliteta rada ovog područja?</a:t>
            </a:r>
            <a:br>
              <a:rPr lang="hr-HR" sz="3100">
                <a:solidFill>
                  <a:srgbClr val="538CD5"/>
                </a:solidFill>
              </a:rPr>
            </a:br>
            <a:endParaRPr>
              <a:solidFill>
                <a:srgbClr val="538CD5"/>
              </a:solidFill>
            </a:endParaRPr>
          </a:p>
        </p:txBody>
      </p:sp>
      <p:sp>
        <p:nvSpPr>
          <p:cNvPr id="158" name="Google Shape;158;p14"/>
          <p:cNvSpPr txBox="1"/>
          <p:nvPr>
            <p:ph idx="1" type="body"/>
          </p:nvPr>
        </p:nvSpPr>
        <p:spPr>
          <a:xfrm>
            <a:off x="457200" y="1828800"/>
            <a:ext cx="8229600" cy="4525963"/>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2400"/>
              <a:buChar char="•"/>
            </a:pPr>
            <a:r>
              <a:rPr lang="hr-HR" sz="2400"/>
              <a:t>Generalno nedostaju interaktivni elementi po učionicama – pretpostavljam da pojedini predmeti imaju takve elemente (geometrijska tijela u matematici, onda fizika i biologija sa modelima isl.) ali npr. podne prostirke i jastuci za sjedenje u učionicama pomogli bi da se ponekad razbije formalnost nastavnog procesa. Postavljanje flipcharta dimenzije A2 ili veće u učionice također bi omogućilo kreativnije izražavanje učenika i kakvu-takvu taktilnu interakciju na nastavi predmeta koji nemaju specifično namijenjena didaktička sredstva. </a:t>
            </a:r>
            <a:endParaRPr/>
          </a:p>
          <a:p>
            <a:pPr indent="-139700" lvl="0" marL="342900" rtl="0" algn="l">
              <a:spcBef>
                <a:spcPts val="640"/>
              </a:spcBef>
              <a:spcAft>
                <a:spcPts val="0"/>
              </a:spcAft>
              <a:buClr>
                <a:schemeClr val="dk1"/>
              </a:buClr>
              <a:buSzPts val="3200"/>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15"/>
          <p:cNvSpPr txBox="1"/>
          <p:nvPr>
            <p:ph idx="1" type="body"/>
          </p:nvPr>
        </p:nvSpPr>
        <p:spPr>
          <a:xfrm>
            <a:off x="457200" y="533400"/>
            <a:ext cx="8229600" cy="5592763"/>
          </a:xfrm>
          <a:prstGeom prst="rect">
            <a:avLst/>
          </a:prstGeom>
          <a:noFill/>
          <a:ln>
            <a:noFill/>
          </a:ln>
        </p:spPr>
        <p:txBody>
          <a:bodyPr anchorCtr="0" anchor="t" bIns="45700" lIns="91425" spcFirstLastPara="1" rIns="91425" wrap="square" tIns="45700">
            <a:normAutofit fontScale="92500"/>
          </a:bodyPr>
          <a:lstStyle/>
          <a:p>
            <a:pPr indent="-342900" lvl="0" marL="342900" rtl="0" algn="l">
              <a:spcBef>
                <a:spcPts val="0"/>
              </a:spcBef>
              <a:spcAft>
                <a:spcPts val="0"/>
              </a:spcAft>
              <a:buClr>
                <a:schemeClr val="dk1"/>
              </a:buClr>
              <a:buSzPct val="100000"/>
              <a:buChar char="•"/>
            </a:pPr>
            <a:r>
              <a:rPr lang="hr-HR"/>
              <a:t>Nekoliko novijih računala za pojedine učionice omogućilo bi lagodniji rad, ali ništa neophodno.</a:t>
            </a:r>
            <a:endParaRPr/>
          </a:p>
          <a:p>
            <a:pPr indent="0" lvl="0" marL="0" rtl="0" algn="l">
              <a:spcBef>
                <a:spcPts val="592"/>
              </a:spcBef>
              <a:spcAft>
                <a:spcPts val="0"/>
              </a:spcAft>
              <a:buClr>
                <a:schemeClr val="dk1"/>
              </a:buClr>
              <a:buSzPct val="100000"/>
              <a:buNone/>
            </a:pPr>
            <a:r>
              <a:t/>
            </a:r>
            <a:endParaRPr/>
          </a:p>
          <a:p>
            <a:pPr indent="-342900" lvl="0" marL="342900" rtl="0" algn="l">
              <a:spcBef>
                <a:spcPts val="592"/>
              </a:spcBef>
              <a:spcAft>
                <a:spcPts val="0"/>
              </a:spcAft>
              <a:buClr>
                <a:schemeClr val="dk1"/>
              </a:buClr>
              <a:buSzPct val="100000"/>
              <a:buChar char="•"/>
            </a:pPr>
            <a:r>
              <a:rPr lang="hr-HR"/>
              <a:t>Prošle godine su od ministarstva trebali doći prijenosni kompleti za tjelovježbu, ne znam što je bilo s tim, možda da se provjeri</a:t>
            </a:r>
            <a:endParaRPr/>
          </a:p>
          <a:p>
            <a:pPr indent="0" lvl="0" marL="0" rtl="0" algn="l">
              <a:spcBef>
                <a:spcPts val="592"/>
              </a:spcBef>
              <a:spcAft>
                <a:spcPts val="0"/>
              </a:spcAft>
              <a:buClr>
                <a:schemeClr val="dk1"/>
              </a:buClr>
              <a:buSzPct val="100000"/>
              <a:buNone/>
            </a:pPr>
            <a:r>
              <a:t/>
            </a:r>
            <a:endParaRPr/>
          </a:p>
          <a:p>
            <a:pPr indent="-342900" lvl="0" marL="342900" rtl="0" algn="l">
              <a:spcBef>
                <a:spcPts val="592"/>
              </a:spcBef>
              <a:spcAft>
                <a:spcPts val="0"/>
              </a:spcAft>
              <a:buClr>
                <a:schemeClr val="dk1"/>
              </a:buClr>
              <a:buSzPct val="100000"/>
              <a:buChar char="•"/>
            </a:pPr>
            <a:r>
              <a:rPr lang="hr-HR"/>
              <a:t>Veća motiviranost učenika</a:t>
            </a:r>
            <a:endParaRPr/>
          </a:p>
          <a:p>
            <a:pPr indent="0" lvl="0" marL="0" rtl="0" algn="l">
              <a:spcBef>
                <a:spcPts val="592"/>
              </a:spcBef>
              <a:spcAft>
                <a:spcPts val="0"/>
              </a:spcAft>
              <a:buClr>
                <a:schemeClr val="dk1"/>
              </a:buClr>
              <a:buSzPct val="100000"/>
              <a:buNone/>
            </a:pPr>
            <a:r>
              <a:t/>
            </a:r>
            <a:endParaRPr/>
          </a:p>
          <a:p>
            <a:pPr indent="-342900" lvl="0" marL="342900" rtl="0" algn="l">
              <a:spcBef>
                <a:spcPts val="592"/>
              </a:spcBef>
              <a:spcAft>
                <a:spcPts val="0"/>
              </a:spcAft>
              <a:buClr>
                <a:schemeClr val="dk1"/>
              </a:buClr>
              <a:buSzPct val="100000"/>
              <a:buChar char="•"/>
            </a:pPr>
            <a:r>
              <a:rPr lang="hr-HR"/>
              <a:t>Kvalitetna suradnja svih škola i stručnih suradnika</a:t>
            </a:r>
            <a:endParaRPr/>
          </a:p>
          <a:p>
            <a:pPr indent="-154940" lvl="0" marL="342900" rtl="0" algn="l">
              <a:spcBef>
                <a:spcPts val="592"/>
              </a:spcBef>
              <a:spcAft>
                <a:spcPts val="0"/>
              </a:spcAft>
              <a:buClr>
                <a:schemeClr val="dk1"/>
              </a:buClr>
              <a:buSzPct val="100000"/>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16"/>
          <p:cNvSpPr txBox="1"/>
          <p:nvPr>
            <p:ph type="title"/>
          </p:nvPr>
        </p:nvSpPr>
        <p:spPr>
          <a:xfrm>
            <a:off x="457200" y="533400"/>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b="1" lang="hr-HR" sz="3100"/>
              <a:t>Područje – suradnja</a:t>
            </a:r>
            <a:br>
              <a:rPr lang="hr-HR" sz="3100"/>
            </a:br>
            <a:r>
              <a:rPr lang="hr-HR" sz="3100" u="sng">
                <a:solidFill>
                  <a:srgbClr val="FF0000"/>
                </a:solidFill>
              </a:rPr>
              <a:t>Roditelji</a:t>
            </a:r>
            <a:br>
              <a:rPr lang="hr-HR" sz="3100">
                <a:solidFill>
                  <a:srgbClr val="FF0000"/>
                </a:solidFill>
              </a:rPr>
            </a:br>
            <a:r>
              <a:rPr b="1" lang="hr-HR" sz="3100">
                <a:solidFill>
                  <a:srgbClr val="FF0000"/>
                </a:solidFill>
              </a:rPr>
              <a:t>Kako ocjenjujete suradnju s roditeljima?</a:t>
            </a:r>
            <a:br>
              <a:rPr lang="hr-HR" sz="3100">
                <a:solidFill>
                  <a:srgbClr val="FF0000"/>
                </a:solidFill>
              </a:rPr>
            </a:br>
            <a:endParaRPr>
              <a:solidFill>
                <a:srgbClr val="FF0000"/>
              </a:solidFill>
            </a:endParaRPr>
          </a:p>
        </p:txBody>
      </p:sp>
      <p:sp>
        <p:nvSpPr>
          <p:cNvPr id="169" name="Google Shape;169;p16"/>
          <p:cNvSpPr txBox="1"/>
          <p:nvPr>
            <p:ph idx="1" type="body"/>
          </p:nvPr>
        </p:nvSpPr>
        <p:spPr>
          <a:xfrm>
            <a:off x="457200" y="1905000"/>
            <a:ext cx="8229600" cy="4525963"/>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2000"/>
              <a:buChar char="•"/>
            </a:pPr>
            <a:r>
              <a:rPr lang="hr-HR" sz="2000"/>
              <a:t>Apsolutno nikakva. Svejedno, bilo bi logično da roditelji nakon godinu dana pokušaju upoznati nastavnika koji im radi s djecom.</a:t>
            </a:r>
            <a:endParaRPr/>
          </a:p>
          <a:p>
            <a:pPr indent="-215900" lvl="0" marL="342900" rtl="0" algn="l">
              <a:spcBef>
                <a:spcPts val="400"/>
              </a:spcBef>
              <a:spcAft>
                <a:spcPts val="0"/>
              </a:spcAft>
              <a:buClr>
                <a:schemeClr val="dk1"/>
              </a:buClr>
              <a:buSzPts val="2000"/>
              <a:buNone/>
            </a:pPr>
            <a:r>
              <a:t/>
            </a:r>
            <a:endParaRPr sz="2000"/>
          </a:p>
          <a:p>
            <a:pPr indent="-342900" lvl="0" marL="342900" rtl="0" algn="l">
              <a:spcBef>
                <a:spcPts val="400"/>
              </a:spcBef>
              <a:spcAft>
                <a:spcPts val="0"/>
              </a:spcAft>
              <a:buClr>
                <a:schemeClr val="dk1"/>
              </a:buClr>
              <a:buSzPts val="2000"/>
              <a:buChar char="•"/>
            </a:pPr>
            <a:r>
              <a:rPr lang="hr-HR" sz="2000"/>
              <a:t>Suradnja s većinom roditelja je vrlo loša ili uopće ne postoji, ili postoji ali uz naše pozivanje. Ako do komunikacije s roditeljima i dođe, nakon iste nema nikakvih promjena niti u njihovom odnosu prema djetetu niti u odnosu učenika prema radu ili prema ispunjavanju njihovih obaveza kao učenika (pisanje domaće zadaće i učenje kod kuće).</a:t>
            </a:r>
            <a:endParaRPr/>
          </a:p>
          <a:p>
            <a:pPr indent="-215900" lvl="0" marL="342900" rtl="0" algn="l">
              <a:spcBef>
                <a:spcPts val="400"/>
              </a:spcBef>
              <a:spcAft>
                <a:spcPts val="0"/>
              </a:spcAft>
              <a:buClr>
                <a:schemeClr val="dk1"/>
              </a:buClr>
              <a:buSzPts val="2000"/>
              <a:buNone/>
            </a:pPr>
            <a:r>
              <a:t/>
            </a:r>
            <a:endParaRPr sz="2000"/>
          </a:p>
          <a:p>
            <a:pPr indent="-342900" lvl="0" marL="342900" rtl="0" algn="l">
              <a:spcBef>
                <a:spcPts val="400"/>
              </a:spcBef>
              <a:spcAft>
                <a:spcPts val="0"/>
              </a:spcAft>
              <a:buClr>
                <a:schemeClr val="dk1"/>
              </a:buClr>
              <a:buSzPts val="2000"/>
              <a:buChar char="•"/>
            </a:pPr>
            <a:r>
              <a:rPr lang="hr-HR" sz="2000"/>
              <a:t>Pojedinci dovoljno a kod mnogih bi CZSS trebao učiniti više i prisiliti ih da se pobrinu za svoju djecu</a:t>
            </a:r>
            <a:endParaRPr/>
          </a:p>
          <a:p>
            <a:pPr indent="0" lvl="0" marL="0" rtl="0" algn="l">
              <a:spcBef>
                <a:spcPts val="400"/>
              </a:spcBef>
              <a:spcAft>
                <a:spcPts val="0"/>
              </a:spcAft>
              <a:buClr>
                <a:schemeClr val="dk1"/>
              </a:buClr>
              <a:buSzPts val="2000"/>
              <a:buNone/>
            </a:pPr>
            <a:r>
              <a:t/>
            </a:r>
            <a:endParaRPr sz="200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1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rgbClr val="205867"/>
              </a:buClr>
              <a:buSzPct val="100000"/>
              <a:buFont typeface="Calibri"/>
              <a:buNone/>
            </a:pPr>
            <a:r>
              <a:rPr b="1" i="1" lang="hr-HR" sz="3100">
                <a:solidFill>
                  <a:srgbClr val="205867"/>
                </a:solidFill>
              </a:rPr>
              <a:t>Imate li prijedloga za poboljšanje ove suradnje?</a:t>
            </a:r>
            <a:br>
              <a:rPr i="1" lang="hr-HR" sz="3100">
                <a:solidFill>
                  <a:srgbClr val="205867"/>
                </a:solidFill>
              </a:rPr>
            </a:br>
            <a:endParaRPr i="1">
              <a:solidFill>
                <a:srgbClr val="205867"/>
              </a:solidFill>
            </a:endParaRPr>
          </a:p>
        </p:txBody>
      </p:sp>
      <p:sp>
        <p:nvSpPr>
          <p:cNvPr id="175" name="Google Shape;175;p1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77500" lnSpcReduction="20000"/>
          </a:bodyPr>
          <a:lstStyle/>
          <a:p>
            <a:pPr indent="-342900" lvl="0" marL="342900" rtl="0" algn="l">
              <a:spcBef>
                <a:spcPts val="0"/>
              </a:spcBef>
              <a:spcAft>
                <a:spcPts val="0"/>
              </a:spcAft>
              <a:buClr>
                <a:schemeClr val="dk1"/>
              </a:buClr>
              <a:buSzPct val="100000"/>
              <a:buChar char="•"/>
            </a:pPr>
            <a:r>
              <a:rPr lang="hr-HR"/>
              <a:t>Nemam – problemi sa kojima se suočavamo pri radu s roditeljima nažalost nemaju veze sa načinom rada škole već sa društvenom ljestvicom vrijednosti. Kako je znanje na ljestvici vrijednosti unutar našeg društva odmah iza vještine vožnje automobila dok pričate na mobitel ništa što nema karakter obaveznosti uz prijetnju kazne ili nije povezano sa ocjenama nažalost ne nailazi na odaziv kod roditelja.</a:t>
            </a:r>
            <a:endParaRPr/>
          </a:p>
          <a:p>
            <a:pPr indent="0" lvl="0" marL="0" rtl="0" algn="l">
              <a:spcBef>
                <a:spcPts val="496"/>
              </a:spcBef>
              <a:spcAft>
                <a:spcPts val="0"/>
              </a:spcAft>
              <a:buClr>
                <a:schemeClr val="dk1"/>
              </a:buClr>
              <a:buSzPct val="100000"/>
              <a:buNone/>
            </a:pPr>
            <a:r>
              <a:t/>
            </a:r>
            <a:endParaRPr/>
          </a:p>
          <a:p>
            <a:pPr indent="-342900" lvl="0" marL="342900" rtl="0" algn="l">
              <a:spcBef>
                <a:spcPts val="496"/>
              </a:spcBef>
              <a:spcAft>
                <a:spcPts val="0"/>
              </a:spcAft>
              <a:buClr>
                <a:schemeClr val="dk1"/>
              </a:buClr>
              <a:buSzPct val="100000"/>
              <a:buChar char="•"/>
            </a:pPr>
            <a:r>
              <a:rPr lang="hr-HR"/>
              <a:t>Novčano kažnjavnaj roditelja koji ne izvršavaju svoje dužnosti</a:t>
            </a:r>
            <a:endParaRPr/>
          </a:p>
          <a:p>
            <a:pPr indent="0" lvl="0" marL="0" rtl="0" algn="l">
              <a:spcBef>
                <a:spcPts val="496"/>
              </a:spcBef>
              <a:spcAft>
                <a:spcPts val="0"/>
              </a:spcAft>
              <a:buClr>
                <a:schemeClr val="dk1"/>
              </a:buClr>
              <a:buSzPct val="100000"/>
              <a:buNone/>
            </a:pPr>
            <a:r>
              <a:t/>
            </a:r>
            <a:endParaRPr/>
          </a:p>
          <a:p>
            <a:pPr indent="-342900" lvl="0" marL="342900" rtl="0" algn="l">
              <a:spcBef>
                <a:spcPts val="496"/>
              </a:spcBef>
              <a:spcAft>
                <a:spcPts val="0"/>
              </a:spcAft>
              <a:buClr>
                <a:schemeClr val="dk1"/>
              </a:buClr>
              <a:buSzPct val="100000"/>
              <a:buChar char="•"/>
            </a:pPr>
            <a:r>
              <a:rPr lang="hr-HR"/>
              <a:t>Možda sastanci u kojima bi sudjelovali svi učitelji</a:t>
            </a:r>
            <a:endParaRPr/>
          </a:p>
          <a:p>
            <a:pPr indent="-185420" lvl="0" marL="342900" rtl="0" algn="l">
              <a:spcBef>
                <a:spcPts val="496"/>
              </a:spcBef>
              <a:spcAft>
                <a:spcPts val="0"/>
              </a:spcAft>
              <a:buClr>
                <a:schemeClr val="dk1"/>
              </a:buClr>
              <a:buSzPct val="100000"/>
              <a:buNone/>
            </a:pPr>
            <a:r>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18"/>
          <p:cNvSpPr txBox="1"/>
          <p:nvPr>
            <p:ph type="title"/>
          </p:nvPr>
        </p:nvSpPr>
        <p:spPr>
          <a:xfrm>
            <a:off x="457200" y="533400"/>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lang="hr-HR" sz="2700" u="sng"/>
              <a:t>Lokalna zajednica</a:t>
            </a:r>
            <a:br>
              <a:rPr lang="hr-HR" sz="2700"/>
            </a:br>
            <a:r>
              <a:rPr b="1" lang="hr-HR" sz="3600">
                <a:solidFill>
                  <a:srgbClr val="4F6128"/>
                </a:solidFill>
                <a:latin typeface="Calibri"/>
                <a:ea typeface="Calibri"/>
                <a:cs typeface="Calibri"/>
                <a:sym typeface="Calibri"/>
              </a:rPr>
              <a:t>Kakva je razina suradnje sa lokalnom zajednicom?</a:t>
            </a:r>
            <a:br>
              <a:rPr lang="hr-HR" sz="3600">
                <a:solidFill>
                  <a:srgbClr val="4F6128"/>
                </a:solidFill>
                <a:latin typeface="Calibri"/>
                <a:ea typeface="Calibri"/>
                <a:cs typeface="Calibri"/>
                <a:sym typeface="Calibri"/>
              </a:rPr>
            </a:br>
            <a:endParaRPr sz="4900">
              <a:solidFill>
                <a:srgbClr val="4F6128"/>
              </a:solidFill>
              <a:latin typeface="Calibri"/>
              <a:ea typeface="Calibri"/>
              <a:cs typeface="Calibri"/>
              <a:sym typeface="Calibri"/>
            </a:endParaRPr>
          </a:p>
        </p:txBody>
      </p:sp>
      <p:sp>
        <p:nvSpPr>
          <p:cNvPr id="181" name="Google Shape;181;p1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2800"/>
              <a:buChar char="•"/>
            </a:pPr>
            <a:r>
              <a:rPr lang="hr-HR" sz="2800"/>
              <a:t>ne mogu ocijeniti</a:t>
            </a:r>
            <a:endParaRPr/>
          </a:p>
          <a:p>
            <a:pPr indent="0" lvl="0" marL="0" rtl="0" algn="l">
              <a:spcBef>
                <a:spcPts val="560"/>
              </a:spcBef>
              <a:spcAft>
                <a:spcPts val="0"/>
              </a:spcAft>
              <a:buClr>
                <a:schemeClr val="dk1"/>
              </a:buClr>
              <a:buSzPts val="2800"/>
              <a:buNone/>
            </a:pPr>
            <a:r>
              <a:t/>
            </a:r>
            <a:endParaRPr sz="2800"/>
          </a:p>
          <a:p>
            <a:pPr indent="-342900" lvl="0" marL="342900" rtl="0" algn="l">
              <a:spcBef>
                <a:spcPts val="560"/>
              </a:spcBef>
              <a:spcAft>
                <a:spcPts val="0"/>
              </a:spcAft>
              <a:buClr>
                <a:schemeClr val="dk1"/>
              </a:buClr>
              <a:buSzPts val="2800"/>
              <a:buChar char="•"/>
            </a:pPr>
            <a:r>
              <a:rPr lang="hr-HR" sz="2800"/>
              <a:t>Suradnja lokalne zajednice sa skolom je ispod razine. Skola je po njima njihov servis</a:t>
            </a:r>
            <a:endParaRPr/>
          </a:p>
          <a:p>
            <a:pPr indent="0" lvl="0" marL="0" rtl="0" algn="l">
              <a:spcBef>
                <a:spcPts val="560"/>
              </a:spcBef>
              <a:spcAft>
                <a:spcPts val="0"/>
              </a:spcAft>
              <a:buClr>
                <a:schemeClr val="dk1"/>
              </a:buClr>
              <a:buSzPts val="2800"/>
              <a:buNone/>
            </a:pPr>
            <a:r>
              <a:t/>
            </a:r>
            <a:endParaRPr sz="2800"/>
          </a:p>
          <a:p>
            <a:pPr indent="-342900" lvl="0" marL="342900" rtl="0" algn="l">
              <a:spcBef>
                <a:spcPts val="560"/>
              </a:spcBef>
              <a:spcAft>
                <a:spcPts val="0"/>
              </a:spcAft>
              <a:buClr>
                <a:schemeClr val="dk1"/>
              </a:buClr>
              <a:buSzPts val="2800"/>
              <a:buChar char="•"/>
            </a:pPr>
            <a:r>
              <a:rPr lang="hr-HR" sz="2800"/>
              <a:t>Zadovoljavajuća. Ona financira osnovne potrebe škole te sudjeluje u tekućim projektima</a:t>
            </a:r>
            <a:endParaRPr/>
          </a:p>
          <a:p>
            <a:pPr indent="0" lvl="0" marL="0" rtl="0" algn="l">
              <a:spcBef>
                <a:spcPts val="560"/>
              </a:spcBef>
              <a:spcAft>
                <a:spcPts val="0"/>
              </a:spcAft>
              <a:buClr>
                <a:schemeClr val="dk1"/>
              </a:buClr>
              <a:buSzPts val="2800"/>
              <a:buNone/>
            </a:pPr>
            <a:r>
              <a:t/>
            </a:r>
            <a:endParaRPr sz="2800"/>
          </a:p>
          <a:p>
            <a:pPr indent="-342900" lvl="0" marL="342900" rtl="0" algn="l">
              <a:spcBef>
                <a:spcPts val="560"/>
              </a:spcBef>
              <a:spcAft>
                <a:spcPts val="0"/>
              </a:spcAft>
              <a:buClr>
                <a:schemeClr val="dk1"/>
              </a:buClr>
              <a:buSzPts val="2800"/>
              <a:buChar char="•"/>
            </a:pPr>
            <a:r>
              <a:rPr lang="hr-HR" sz="2800"/>
              <a:t>Osrednja, ponajviše jednosmjerna</a:t>
            </a:r>
            <a:endParaRPr sz="2800"/>
          </a:p>
          <a:p>
            <a:pPr indent="-139700" lvl="0" marL="342900" rtl="0" algn="l">
              <a:spcBef>
                <a:spcPts val="640"/>
              </a:spcBef>
              <a:spcAft>
                <a:spcPts val="0"/>
              </a:spcAft>
              <a:buClr>
                <a:schemeClr val="dk1"/>
              </a:buClr>
              <a:buSzPts val="3200"/>
              <a:buNone/>
            </a:pPr>
            <a:r>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5" name="Shape 185"/>
        <p:cNvGrpSpPr/>
        <p:nvPr/>
      </p:nvGrpSpPr>
      <p:grpSpPr>
        <a:xfrm>
          <a:off x="0" y="0"/>
          <a:ext cx="0" cy="0"/>
          <a:chOff x="0" y="0"/>
          <a:chExt cx="0" cy="0"/>
        </a:xfrm>
      </p:grpSpPr>
      <p:sp>
        <p:nvSpPr>
          <p:cNvPr id="186" name="Google Shape;186;p19"/>
          <p:cNvSpPr txBox="1"/>
          <p:nvPr>
            <p:ph type="title"/>
          </p:nvPr>
        </p:nvSpPr>
        <p:spPr>
          <a:xfrm>
            <a:off x="609600" y="609600"/>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rgbClr val="953734"/>
              </a:buClr>
              <a:buSzPct val="100000"/>
              <a:buFont typeface="Calibri"/>
              <a:buNone/>
            </a:pPr>
            <a:r>
              <a:rPr b="1" i="1" lang="hr-HR" sz="3100">
                <a:solidFill>
                  <a:srgbClr val="953734"/>
                </a:solidFill>
              </a:rPr>
              <a:t>Koji su vaši prijedlozi za poboljšanje ove suradnje?</a:t>
            </a:r>
            <a:br>
              <a:rPr i="1" lang="hr-HR" sz="3100">
                <a:solidFill>
                  <a:srgbClr val="953734"/>
                </a:solidFill>
              </a:rPr>
            </a:br>
            <a:endParaRPr i="1">
              <a:solidFill>
                <a:srgbClr val="953734"/>
              </a:solidFill>
            </a:endParaRPr>
          </a:p>
        </p:txBody>
      </p:sp>
      <p:sp>
        <p:nvSpPr>
          <p:cNvPr id="187" name="Google Shape;187;p19"/>
          <p:cNvSpPr txBox="1"/>
          <p:nvPr>
            <p:ph idx="1" type="body"/>
          </p:nvPr>
        </p:nvSpPr>
        <p:spPr>
          <a:xfrm>
            <a:off x="457200" y="1676400"/>
            <a:ext cx="8229600" cy="4525963"/>
          </a:xfrm>
          <a:prstGeom prst="rect">
            <a:avLst/>
          </a:prstGeom>
          <a:noFill/>
          <a:ln>
            <a:noFill/>
          </a:ln>
        </p:spPr>
        <p:txBody>
          <a:bodyPr anchorCtr="0" anchor="t" bIns="45700" lIns="91425" spcFirstLastPara="1" rIns="91425" wrap="square" tIns="45700">
            <a:normAutofit fontScale="77500" lnSpcReduction="20000"/>
          </a:bodyPr>
          <a:lstStyle/>
          <a:p>
            <a:pPr indent="-342900" lvl="0" marL="342900" rtl="0" algn="l">
              <a:spcBef>
                <a:spcPts val="0"/>
              </a:spcBef>
              <a:spcAft>
                <a:spcPts val="0"/>
              </a:spcAft>
              <a:buClr>
                <a:schemeClr val="dk1"/>
              </a:buClr>
              <a:buSzPct val="100000"/>
              <a:buChar char="•"/>
            </a:pPr>
            <a:r>
              <a:rPr lang="hr-HR"/>
              <a:t>Kao i prethodno pitanje.</a:t>
            </a:r>
            <a:endParaRPr/>
          </a:p>
          <a:p>
            <a:pPr indent="0" lvl="0" marL="0" rtl="0" algn="l">
              <a:spcBef>
                <a:spcPts val="496"/>
              </a:spcBef>
              <a:spcAft>
                <a:spcPts val="0"/>
              </a:spcAft>
              <a:buClr>
                <a:schemeClr val="dk1"/>
              </a:buClr>
              <a:buSzPct val="100000"/>
              <a:buNone/>
            </a:pPr>
            <a:r>
              <a:t/>
            </a:r>
            <a:endParaRPr/>
          </a:p>
          <a:p>
            <a:pPr indent="-342900" lvl="0" marL="342900" rtl="0" algn="l">
              <a:spcBef>
                <a:spcPts val="496"/>
              </a:spcBef>
              <a:spcAft>
                <a:spcPts val="0"/>
              </a:spcAft>
              <a:buClr>
                <a:schemeClr val="dk1"/>
              </a:buClr>
              <a:buSzPct val="100000"/>
              <a:buChar char="•"/>
            </a:pPr>
            <a:r>
              <a:rPr lang="hr-HR"/>
              <a:t>Pomoći školi u radu s našim učenicima, a ne iskorištavanje i rad protiv škole.( Mislim na  MO Brod na Kupi )</a:t>
            </a:r>
            <a:endParaRPr/>
          </a:p>
          <a:p>
            <a:pPr indent="0" lvl="0" marL="0" rtl="0" algn="l">
              <a:spcBef>
                <a:spcPts val="496"/>
              </a:spcBef>
              <a:spcAft>
                <a:spcPts val="0"/>
              </a:spcAft>
              <a:buClr>
                <a:schemeClr val="dk1"/>
              </a:buClr>
              <a:buSzPct val="100000"/>
              <a:buNone/>
            </a:pPr>
            <a:r>
              <a:t/>
            </a:r>
            <a:endParaRPr/>
          </a:p>
          <a:p>
            <a:pPr indent="-342900" lvl="0" marL="342900" rtl="0" algn="l">
              <a:spcBef>
                <a:spcPts val="496"/>
              </a:spcBef>
              <a:spcAft>
                <a:spcPts val="0"/>
              </a:spcAft>
              <a:buClr>
                <a:schemeClr val="dk1"/>
              </a:buClr>
              <a:buSzPct val="100000"/>
              <a:buChar char="•"/>
            </a:pPr>
            <a:r>
              <a:rPr lang="hr-HR"/>
              <a:t>Da se zajednica više upozna sa školskim projektima te koliko su oni medijski eksponirani i donose pozitivne stvari</a:t>
            </a:r>
            <a:endParaRPr/>
          </a:p>
          <a:p>
            <a:pPr indent="0" lvl="0" marL="0" rtl="0" algn="l">
              <a:spcBef>
                <a:spcPts val="496"/>
              </a:spcBef>
              <a:spcAft>
                <a:spcPts val="0"/>
              </a:spcAft>
              <a:buClr>
                <a:schemeClr val="dk1"/>
              </a:buClr>
              <a:buSzPct val="100000"/>
              <a:buNone/>
            </a:pPr>
            <a:r>
              <a:t/>
            </a:r>
            <a:endParaRPr/>
          </a:p>
          <a:p>
            <a:pPr indent="-342900" lvl="0" marL="342900" rtl="0" algn="l">
              <a:spcBef>
                <a:spcPts val="496"/>
              </a:spcBef>
              <a:spcAft>
                <a:spcPts val="0"/>
              </a:spcAft>
              <a:buClr>
                <a:schemeClr val="dk1"/>
              </a:buClr>
              <a:buSzPct val="100000"/>
              <a:buChar char="•"/>
            </a:pPr>
            <a:r>
              <a:rPr lang="hr-HR"/>
              <a:t>Podići razinu svjesnosti o važnosti škole i njenoj nezanjenjivoj ulozi u društvenom životu zajednice</a:t>
            </a:r>
            <a:endParaRPr/>
          </a:p>
          <a:p>
            <a:pPr indent="-185420" lvl="0" marL="342900" rtl="0" algn="l">
              <a:spcBef>
                <a:spcPts val="496"/>
              </a:spcBef>
              <a:spcAft>
                <a:spcPts val="0"/>
              </a:spcAft>
              <a:buClr>
                <a:schemeClr val="dk1"/>
              </a:buClr>
              <a:buSzPct val="100000"/>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366092"/>
              </a:buClr>
              <a:buSzPts val="3600"/>
              <a:buFont typeface="Calibri"/>
              <a:buNone/>
            </a:pPr>
            <a:r>
              <a:rPr lang="hr-HR" sz="3600">
                <a:solidFill>
                  <a:srgbClr val="366092"/>
                </a:solidFill>
                <a:latin typeface="Calibri"/>
                <a:ea typeface="Calibri"/>
                <a:cs typeface="Calibri"/>
                <a:sym typeface="Calibri"/>
              </a:rPr>
              <a:t>SAMOVREDNOVANJE RADA ŠKOLE</a:t>
            </a:r>
            <a:br>
              <a:rPr lang="hr-HR" sz="3600">
                <a:solidFill>
                  <a:srgbClr val="366092"/>
                </a:solidFill>
                <a:latin typeface="Calibri"/>
                <a:ea typeface="Calibri"/>
                <a:cs typeface="Calibri"/>
                <a:sym typeface="Calibri"/>
              </a:rPr>
            </a:br>
            <a:endParaRPr sz="3600">
              <a:solidFill>
                <a:srgbClr val="366092"/>
              </a:solidFill>
              <a:latin typeface="Calibri"/>
              <a:ea typeface="Calibri"/>
              <a:cs typeface="Calibri"/>
              <a:sym typeface="Calibri"/>
            </a:endParaRPr>
          </a:p>
        </p:txBody>
      </p:sp>
      <p:sp>
        <p:nvSpPr>
          <p:cNvPr id="91" name="Google Shape;91;p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55000" lnSpcReduction="20000"/>
          </a:bodyPr>
          <a:lstStyle/>
          <a:p>
            <a:pPr indent="0" lvl="0" marL="0" rtl="0" algn="l">
              <a:lnSpc>
                <a:spcPct val="120000"/>
              </a:lnSpc>
              <a:spcBef>
                <a:spcPts val="0"/>
              </a:spcBef>
              <a:spcAft>
                <a:spcPts val="0"/>
              </a:spcAft>
              <a:buClr>
                <a:schemeClr val="dk1"/>
              </a:buClr>
              <a:buSzPct val="100000"/>
              <a:buNone/>
            </a:pPr>
            <a:r>
              <a:rPr lang="hr-HR"/>
              <a:t>Samovrednovanje rada škole provedeno je anketnim upitnikom pred kraj školske godine 2015./2016.  Anketni upitnik osmišljen je na temelju Razvojnog plana škole za tekuću godinu 2015./2016. koji se sastojao od slijedećih prioritetnih područja :</a:t>
            </a:r>
            <a:endParaRPr/>
          </a:p>
          <a:p>
            <a:pPr indent="-342900" lvl="0" marL="342900" rtl="0" algn="l">
              <a:lnSpc>
                <a:spcPct val="120000"/>
              </a:lnSpc>
              <a:spcBef>
                <a:spcPts val="352"/>
              </a:spcBef>
              <a:spcAft>
                <a:spcPts val="0"/>
              </a:spcAft>
              <a:buClr>
                <a:schemeClr val="dk1"/>
              </a:buClr>
              <a:buSzPct val="100000"/>
              <a:buFont typeface="Calibri"/>
              <a:buChar char="-"/>
            </a:pPr>
            <a:r>
              <a:rPr lang="hr-HR"/>
              <a:t>Odgojno djelovanje (razvoj socijalnih vještina)</a:t>
            </a:r>
            <a:endParaRPr/>
          </a:p>
          <a:p>
            <a:pPr indent="-342900" lvl="0" marL="342900" rtl="0" algn="l">
              <a:lnSpc>
                <a:spcPct val="120000"/>
              </a:lnSpc>
              <a:spcBef>
                <a:spcPts val="352"/>
              </a:spcBef>
              <a:spcAft>
                <a:spcPts val="0"/>
              </a:spcAft>
              <a:buClr>
                <a:schemeClr val="dk1"/>
              </a:buClr>
              <a:buSzPct val="100000"/>
              <a:buFont typeface="Calibri"/>
              <a:buChar char="-"/>
            </a:pPr>
            <a:r>
              <a:rPr lang="hr-HR"/>
              <a:t>Samovrednovanje svoga rada</a:t>
            </a:r>
            <a:endParaRPr/>
          </a:p>
          <a:p>
            <a:pPr indent="-342900" lvl="0" marL="342900" rtl="0" algn="l">
              <a:lnSpc>
                <a:spcPct val="120000"/>
              </a:lnSpc>
              <a:spcBef>
                <a:spcPts val="352"/>
              </a:spcBef>
              <a:spcAft>
                <a:spcPts val="0"/>
              </a:spcAft>
              <a:buClr>
                <a:schemeClr val="dk1"/>
              </a:buClr>
              <a:buSzPct val="100000"/>
              <a:buFont typeface="Calibri"/>
              <a:buChar char="-"/>
            </a:pPr>
            <a:r>
              <a:rPr lang="hr-HR"/>
              <a:t>Povezivanje roditelja i škole</a:t>
            </a:r>
            <a:endParaRPr/>
          </a:p>
          <a:p>
            <a:pPr indent="-342900" lvl="0" marL="342900" rtl="0" algn="l">
              <a:lnSpc>
                <a:spcPct val="120000"/>
              </a:lnSpc>
              <a:spcBef>
                <a:spcPts val="352"/>
              </a:spcBef>
              <a:spcAft>
                <a:spcPts val="0"/>
              </a:spcAft>
              <a:buClr>
                <a:schemeClr val="dk1"/>
              </a:buClr>
              <a:buSzPct val="100000"/>
              <a:buFont typeface="Calibri"/>
              <a:buChar char="-"/>
            </a:pPr>
            <a:r>
              <a:rPr lang="hr-HR"/>
              <a:t>Investiranje u vanjski prostor škole</a:t>
            </a:r>
            <a:endParaRPr/>
          </a:p>
          <a:p>
            <a:pPr indent="0" lvl="0" marL="0" rtl="0" algn="l">
              <a:lnSpc>
                <a:spcPct val="120000"/>
              </a:lnSpc>
              <a:spcBef>
                <a:spcPts val="352"/>
              </a:spcBef>
              <a:spcAft>
                <a:spcPts val="0"/>
              </a:spcAft>
              <a:buClr>
                <a:schemeClr val="dk1"/>
              </a:buClr>
              <a:buSzPct val="100000"/>
              <a:buNone/>
            </a:pPr>
            <a:r>
              <a:rPr lang="hr-HR"/>
              <a:t>Učitelji su imali priliku dati svoje mišljenje o najvažnijim područjima rada škole, te na samom kraju dodati ne ke prioritete koje oni smatraju važnima.</a:t>
            </a:r>
            <a:endParaRPr/>
          </a:p>
          <a:p>
            <a:pPr indent="0" lvl="0" marL="0" rtl="0" algn="l">
              <a:lnSpc>
                <a:spcPct val="120000"/>
              </a:lnSpc>
              <a:spcBef>
                <a:spcPts val="352"/>
              </a:spcBef>
              <a:spcAft>
                <a:spcPts val="0"/>
              </a:spcAft>
              <a:buClr>
                <a:schemeClr val="dk1"/>
              </a:buClr>
              <a:buSzPct val="100000"/>
              <a:buNone/>
            </a:pPr>
            <a:r>
              <a:rPr lang="hr-HR"/>
              <a:t>Samovrednovanje rada škole potrebno je radi unaprjeđenja rada škole, temelji se na uzajamnom povjerenju djelatnika te spremnosti na samokritičnost.</a:t>
            </a:r>
            <a:endParaRPr/>
          </a:p>
          <a:p>
            <a:pPr indent="0" lvl="0" marL="0" rtl="0" algn="l">
              <a:lnSpc>
                <a:spcPct val="120000"/>
              </a:lnSpc>
              <a:spcBef>
                <a:spcPts val="352"/>
              </a:spcBef>
              <a:spcAft>
                <a:spcPts val="0"/>
              </a:spcAft>
              <a:buClr>
                <a:schemeClr val="dk1"/>
              </a:buClr>
              <a:buSzPct val="100000"/>
              <a:buNone/>
            </a:pPr>
            <a:r>
              <a:rPr lang="hr-HR"/>
              <a:t>Samovrednovanje rada škole je preduvjet kreiranja Razvojnog plana škole koji za svrhu ima praćenje kvalitete rada škole.</a:t>
            </a:r>
            <a:endParaRPr/>
          </a:p>
          <a:p>
            <a:pPr indent="-231140" lvl="0" marL="342900" rtl="0" algn="l">
              <a:lnSpc>
                <a:spcPct val="120000"/>
              </a:lnSpc>
              <a:spcBef>
                <a:spcPts val="352"/>
              </a:spcBef>
              <a:spcAft>
                <a:spcPts val="0"/>
              </a:spcAft>
              <a:buClr>
                <a:schemeClr val="dk1"/>
              </a:buClr>
              <a:buSzPct val="100000"/>
              <a:buNone/>
            </a:pPr>
            <a:r>
              <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p20"/>
          <p:cNvSpPr txBox="1"/>
          <p:nvPr>
            <p:ph type="title"/>
          </p:nvPr>
        </p:nvSpPr>
        <p:spPr>
          <a:xfrm>
            <a:off x="457200" y="457200"/>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b="1" lang="hr-HR" sz="3100"/>
              <a:t>Područje – nastava</a:t>
            </a:r>
            <a:br>
              <a:rPr lang="hr-HR" sz="3100"/>
            </a:br>
            <a:r>
              <a:rPr b="1" lang="hr-HR" sz="3100">
                <a:solidFill>
                  <a:schemeClr val="accent2"/>
                </a:solidFill>
              </a:rPr>
              <a:t>Koliko je učinkovita nastava, poučavanje i poticanje učenika?</a:t>
            </a:r>
            <a:br>
              <a:rPr lang="hr-HR" sz="3100">
                <a:solidFill>
                  <a:schemeClr val="accent2"/>
                </a:solidFill>
              </a:rPr>
            </a:br>
            <a:endParaRPr>
              <a:solidFill>
                <a:schemeClr val="accent2"/>
              </a:solidFill>
            </a:endParaRPr>
          </a:p>
        </p:txBody>
      </p:sp>
      <p:sp>
        <p:nvSpPr>
          <p:cNvPr id="193" name="Google Shape;193;p2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2400"/>
              <a:buChar char="•"/>
            </a:pPr>
            <a:r>
              <a:rPr lang="hr-HR" sz="2400"/>
              <a:t>Po osobnoj procjeni, cjelokupni obrazovni proces u konačnici ne ispunjava zadaće koje bi trebao ispuniti budući da učenici do kraja osnovne škole u velikom broju ne usvoje osnovne alate za nastavak obrazovanja. Pritom ne mislim na napredne elemente poput analitičkih postupaka ili sintetiziranja koji se ne usvoje zbog biološke činjenice sporijeg psihološkog sazrijevanja određenog postotka učenika (to je nešto što je sasvim normalna pojava), već na nedovoljno usvojene temeljne vještine poput čitanja, pisanja i vještina smislenog (neautomatskog) reproduciranja naučenog. </a:t>
            </a:r>
            <a:endParaRPr/>
          </a:p>
          <a:p>
            <a:pPr indent="0" lvl="0" marL="0" rtl="0" algn="l">
              <a:spcBef>
                <a:spcPts val="640"/>
              </a:spcBef>
              <a:spcAft>
                <a:spcPts val="0"/>
              </a:spcAft>
              <a:buClr>
                <a:schemeClr val="dk1"/>
              </a:buClr>
              <a:buSzPts val="3200"/>
              <a:buNone/>
            </a:pPr>
            <a:r>
              <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21"/>
          <p:cNvSpPr txBox="1"/>
          <p:nvPr>
            <p:ph idx="1" type="body"/>
          </p:nvPr>
        </p:nvSpPr>
        <p:spPr>
          <a:xfrm>
            <a:off x="609600" y="990600"/>
            <a:ext cx="8229600" cy="5364163"/>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2800"/>
              <a:buChar char="•"/>
            </a:pPr>
            <a:r>
              <a:rPr lang="hr-HR" sz="2800"/>
              <a:t>Smatram da je u našoj školi poticanje učenika na 1., 2., 3., 4., i 5. mjestu… a onda tek ostalo. I samo poučavanje kod naših učenika ovisi samo o njihovoj motiviranosti. Ono što sam ja primijetila je da njihova motiviranost dnevno oscilira i jako ovisi o njihovom životu i emocijama kod kuće. Naravno da se trudim i radim najbolje što znam, ali na onaj njihov dio truda, vremena i zalaganja koji moraju sami odraditi na kraju krajeva najviše ovisi o njima samima. </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22"/>
          <p:cNvSpPr txBox="1"/>
          <p:nvPr>
            <p:ph idx="1" type="body"/>
          </p:nvPr>
        </p:nvSpPr>
        <p:spPr>
          <a:xfrm>
            <a:off x="457200" y="609600"/>
            <a:ext cx="8229600" cy="5516563"/>
          </a:xfrm>
          <a:prstGeom prst="rect">
            <a:avLst/>
          </a:prstGeom>
          <a:noFill/>
          <a:ln>
            <a:noFill/>
          </a:ln>
        </p:spPr>
        <p:txBody>
          <a:bodyPr anchorCtr="0" anchor="t" bIns="45700" lIns="91425" spcFirstLastPara="1" rIns="91425" wrap="square" tIns="45700">
            <a:normAutofit fontScale="92500" lnSpcReduction="10000"/>
          </a:bodyPr>
          <a:lstStyle/>
          <a:p>
            <a:pPr indent="-342900" lvl="0" marL="342900" rtl="0" algn="l">
              <a:spcBef>
                <a:spcPts val="0"/>
              </a:spcBef>
              <a:spcAft>
                <a:spcPts val="0"/>
              </a:spcAft>
              <a:buClr>
                <a:schemeClr val="dk1"/>
              </a:buClr>
              <a:buSzPct val="100000"/>
              <a:buChar char="•"/>
            </a:pPr>
            <a:r>
              <a:rPr lang="hr-HR"/>
              <a:t>Učitelji čine sve ali izostaje suradnja učenika.</a:t>
            </a:r>
            <a:endParaRPr/>
          </a:p>
          <a:p>
            <a:pPr indent="0" lvl="0" marL="0" rtl="0" algn="l">
              <a:spcBef>
                <a:spcPts val="592"/>
              </a:spcBef>
              <a:spcAft>
                <a:spcPts val="0"/>
              </a:spcAft>
              <a:buClr>
                <a:schemeClr val="dk1"/>
              </a:buClr>
              <a:buSzPct val="100000"/>
              <a:buNone/>
            </a:pPr>
            <a:r>
              <a:t/>
            </a:r>
            <a:endParaRPr/>
          </a:p>
          <a:p>
            <a:pPr indent="-342900" lvl="0" marL="342900" rtl="0" algn="l">
              <a:spcBef>
                <a:spcPts val="592"/>
              </a:spcBef>
              <a:spcAft>
                <a:spcPts val="0"/>
              </a:spcAft>
              <a:buClr>
                <a:schemeClr val="dk1"/>
              </a:buClr>
              <a:buSzPct val="100000"/>
              <a:buChar char="•"/>
            </a:pPr>
            <a:r>
              <a:rPr lang="hr-HR"/>
              <a:t>Nastava je djelomično učinkovita.</a:t>
            </a:r>
            <a:endParaRPr/>
          </a:p>
          <a:p>
            <a:pPr indent="0" lvl="0" marL="0" rtl="0" algn="l">
              <a:spcBef>
                <a:spcPts val="592"/>
              </a:spcBef>
              <a:spcAft>
                <a:spcPts val="0"/>
              </a:spcAft>
              <a:buClr>
                <a:schemeClr val="dk1"/>
              </a:buClr>
              <a:buSzPct val="100000"/>
              <a:buNone/>
            </a:pPr>
            <a:r>
              <a:t/>
            </a:r>
            <a:endParaRPr/>
          </a:p>
          <a:p>
            <a:pPr indent="-342900" lvl="0" marL="342900" rtl="0" algn="l">
              <a:spcBef>
                <a:spcPts val="592"/>
              </a:spcBef>
              <a:spcAft>
                <a:spcPts val="0"/>
              </a:spcAft>
              <a:buClr>
                <a:schemeClr val="dk1"/>
              </a:buClr>
              <a:buSzPct val="100000"/>
              <a:buChar char="•"/>
            </a:pPr>
            <a:r>
              <a:rPr lang="hr-HR"/>
              <a:t>Vrlo profesionalni i entizijastični učitelji , izmišljaju različite metode kako zainteresirati učenike.</a:t>
            </a:r>
            <a:endParaRPr/>
          </a:p>
          <a:p>
            <a:pPr indent="0" lvl="0" marL="0" rtl="0" algn="l">
              <a:spcBef>
                <a:spcPts val="592"/>
              </a:spcBef>
              <a:spcAft>
                <a:spcPts val="0"/>
              </a:spcAft>
              <a:buClr>
                <a:schemeClr val="dk1"/>
              </a:buClr>
              <a:buSzPct val="100000"/>
              <a:buNone/>
            </a:pPr>
            <a:r>
              <a:t/>
            </a:r>
            <a:endParaRPr/>
          </a:p>
          <a:p>
            <a:pPr indent="-342900" lvl="0" marL="342900" rtl="0" algn="l">
              <a:spcBef>
                <a:spcPts val="592"/>
              </a:spcBef>
              <a:spcAft>
                <a:spcPts val="0"/>
              </a:spcAft>
              <a:buClr>
                <a:schemeClr val="dk1"/>
              </a:buClr>
              <a:buSzPct val="100000"/>
              <a:buChar char="•"/>
            </a:pPr>
            <a:r>
              <a:rPr lang="hr-HR"/>
              <a:t>Učinkovitost nastave teško je procijeniti jer za ovu populaciju učenika opće kriterije vrednovanja i napretka nije moguće primjeniti.</a:t>
            </a:r>
            <a:endParaRPr/>
          </a:p>
          <a:p>
            <a:pPr indent="-154940" lvl="0" marL="342900" rtl="0" algn="l">
              <a:spcBef>
                <a:spcPts val="592"/>
              </a:spcBef>
              <a:spcAft>
                <a:spcPts val="0"/>
              </a:spcAft>
              <a:buClr>
                <a:schemeClr val="dk1"/>
              </a:buClr>
              <a:buSzPct val="100000"/>
              <a:buNone/>
            </a:pPr>
            <a:r>
              <a:t/>
            </a:r>
            <a:endParaRPr/>
          </a:p>
          <a:p>
            <a:pPr indent="-154940" lvl="0" marL="342900" rtl="0" algn="l">
              <a:spcBef>
                <a:spcPts val="592"/>
              </a:spcBef>
              <a:spcAft>
                <a:spcPts val="0"/>
              </a:spcAft>
              <a:buClr>
                <a:schemeClr val="dk1"/>
              </a:buClr>
              <a:buSzPct val="100000"/>
              <a:buNone/>
            </a:pPr>
            <a:r>
              <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7" name="Shape 207"/>
        <p:cNvGrpSpPr/>
        <p:nvPr/>
      </p:nvGrpSpPr>
      <p:grpSpPr>
        <a:xfrm>
          <a:off x="0" y="0"/>
          <a:ext cx="0" cy="0"/>
          <a:chOff x="0" y="0"/>
          <a:chExt cx="0" cy="0"/>
        </a:xfrm>
      </p:grpSpPr>
      <p:sp>
        <p:nvSpPr>
          <p:cNvPr id="208" name="Google Shape;208;p23"/>
          <p:cNvSpPr txBox="1"/>
          <p:nvPr>
            <p:ph idx="1" type="body"/>
          </p:nvPr>
        </p:nvSpPr>
        <p:spPr>
          <a:xfrm>
            <a:off x="457200" y="914400"/>
            <a:ext cx="8229600" cy="5516563"/>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2800"/>
              <a:buChar char="•"/>
            </a:pPr>
            <a:r>
              <a:rPr lang="hr-HR" sz="2800"/>
              <a:t>Vezano za dio o učinkovitosti nastave moram reći da ih škola za to priprema krajnje neefikasno – bez osnovnih alata kojima će biti osposobljeni za cjeloživotno učenje nemoguće je da budu potpuno samostalni što znači da nisu adekvatno pripremljeni za buduće izazove. No, to nije problem ove škole već cjelokupnog sustava, u našem je slučaju to samo potencirano gotovo potpunim izostankom kućnog rada sa učenicima kod najvećeg broja njih</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2" name="Shape 212"/>
        <p:cNvGrpSpPr/>
        <p:nvPr/>
      </p:nvGrpSpPr>
      <p:grpSpPr>
        <a:xfrm>
          <a:off x="0" y="0"/>
          <a:ext cx="0" cy="0"/>
          <a:chOff x="0" y="0"/>
          <a:chExt cx="0" cy="0"/>
        </a:xfrm>
      </p:grpSpPr>
      <p:sp>
        <p:nvSpPr>
          <p:cNvPr id="213" name="Google Shape;213;p24"/>
          <p:cNvSpPr txBox="1"/>
          <p:nvPr>
            <p:ph type="title"/>
          </p:nvPr>
        </p:nvSpPr>
        <p:spPr>
          <a:xfrm>
            <a:off x="533400" y="609600"/>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rgbClr val="953734"/>
              </a:buClr>
              <a:buSzPct val="100000"/>
              <a:buFont typeface="Calibri"/>
              <a:buNone/>
            </a:pPr>
            <a:r>
              <a:rPr b="1" lang="hr-HR" sz="3100">
                <a:solidFill>
                  <a:srgbClr val="953734"/>
                </a:solidFill>
              </a:rPr>
              <a:t>Koliko su nastavni programi usklađeni sa potrebama i interesima naših učenika?</a:t>
            </a:r>
            <a:br>
              <a:rPr lang="hr-HR" sz="3100">
                <a:solidFill>
                  <a:srgbClr val="953734"/>
                </a:solidFill>
              </a:rPr>
            </a:br>
            <a:endParaRPr>
              <a:solidFill>
                <a:srgbClr val="953734"/>
              </a:solidFill>
            </a:endParaRPr>
          </a:p>
        </p:txBody>
      </p:sp>
      <p:sp>
        <p:nvSpPr>
          <p:cNvPr id="214" name="Google Shape;214;p24"/>
          <p:cNvSpPr txBox="1"/>
          <p:nvPr>
            <p:ph idx="1" type="body"/>
          </p:nvPr>
        </p:nvSpPr>
        <p:spPr>
          <a:xfrm>
            <a:off x="533400" y="1828800"/>
            <a:ext cx="8229600" cy="4525963"/>
          </a:xfrm>
          <a:prstGeom prst="rect">
            <a:avLst/>
          </a:prstGeom>
          <a:noFill/>
          <a:ln>
            <a:noFill/>
          </a:ln>
        </p:spPr>
        <p:txBody>
          <a:bodyPr anchorCtr="0" anchor="t" bIns="45700" lIns="91425" spcFirstLastPara="1" rIns="91425" wrap="square" tIns="45700">
            <a:normAutofit fontScale="70000" lnSpcReduction="20000"/>
          </a:bodyPr>
          <a:lstStyle/>
          <a:p>
            <a:pPr indent="-342900" lvl="0" marL="342900" rtl="0" algn="l">
              <a:spcBef>
                <a:spcPts val="0"/>
              </a:spcBef>
              <a:spcAft>
                <a:spcPts val="0"/>
              </a:spcAft>
              <a:buClr>
                <a:schemeClr val="dk1"/>
              </a:buClr>
              <a:buSzPct val="100000"/>
              <a:buChar char="•"/>
            </a:pPr>
            <a:r>
              <a:rPr lang="hr-HR"/>
              <a:t>Smatram da nastavni programi i općenito edukacija naših učenika nema veze sa njihovim realnim potrebama u daljnjem životu, ali mislim da mi tu kao škola ne možemo ništa napraviti. </a:t>
            </a:r>
            <a:endParaRPr/>
          </a:p>
          <a:p>
            <a:pPr indent="0" lvl="0" marL="0" rtl="0" algn="l">
              <a:spcBef>
                <a:spcPts val="448"/>
              </a:spcBef>
              <a:spcAft>
                <a:spcPts val="0"/>
              </a:spcAft>
              <a:buClr>
                <a:schemeClr val="dk1"/>
              </a:buClr>
              <a:buSzPct val="100000"/>
              <a:buNone/>
            </a:pPr>
            <a:r>
              <a:t/>
            </a:r>
            <a:endParaRPr/>
          </a:p>
          <a:p>
            <a:pPr indent="-342900" lvl="0" marL="342900" rtl="0" algn="l">
              <a:spcBef>
                <a:spcPts val="448"/>
              </a:spcBef>
              <a:spcAft>
                <a:spcPts val="0"/>
              </a:spcAft>
              <a:buClr>
                <a:schemeClr val="dk1"/>
              </a:buClr>
              <a:buSzPct val="100000"/>
              <a:buChar char="•"/>
            </a:pPr>
            <a:r>
              <a:rPr lang="hr-HR"/>
              <a:t>Nastava je učinkovita onoliko koliko može biti s obzirom na profil naših učenika. Poučavanje je dobro. Učenici se neprestano potiču na rad – koji put s manjim, a koji s većim uspjehom.</a:t>
            </a:r>
            <a:endParaRPr/>
          </a:p>
          <a:p>
            <a:pPr indent="0" lvl="0" marL="0" rtl="0" algn="l">
              <a:spcBef>
                <a:spcPts val="448"/>
              </a:spcBef>
              <a:spcAft>
                <a:spcPts val="0"/>
              </a:spcAft>
              <a:buClr>
                <a:schemeClr val="dk1"/>
              </a:buClr>
              <a:buSzPct val="100000"/>
              <a:buNone/>
            </a:pPr>
            <a:r>
              <a:t/>
            </a:r>
            <a:endParaRPr/>
          </a:p>
          <a:p>
            <a:pPr indent="-342900" lvl="0" marL="342900" rtl="0" algn="l">
              <a:spcBef>
                <a:spcPts val="448"/>
              </a:spcBef>
              <a:spcAft>
                <a:spcPts val="0"/>
              </a:spcAft>
              <a:buClr>
                <a:schemeClr val="dk1"/>
              </a:buClr>
              <a:buSzPct val="100000"/>
              <a:buChar char="•"/>
            </a:pPr>
            <a:r>
              <a:rPr lang="hr-HR"/>
              <a:t>Programi su donekle usklađeni sa potrebama učenika, no mislim kako je suvišno o tome pričati na ovom mjestu budući da se programi propisuju na višoj razini gdje konstantne izmjene istih pokazuju kako nisu prilagođeni dobu i prostoru na kojima živimo.</a:t>
            </a:r>
            <a:endParaRPr/>
          </a:p>
          <a:p>
            <a:pPr indent="-200660" lvl="0" marL="342900" rtl="0" algn="l">
              <a:spcBef>
                <a:spcPts val="448"/>
              </a:spcBef>
              <a:spcAft>
                <a:spcPts val="0"/>
              </a:spcAft>
              <a:buClr>
                <a:schemeClr val="dk1"/>
              </a:buClr>
              <a:buSzPct val="100000"/>
              <a:buNone/>
            </a:pPr>
            <a:r>
              <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8" name="Shape 218"/>
        <p:cNvGrpSpPr/>
        <p:nvPr/>
      </p:nvGrpSpPr>
      <p:grpSpPr>
        <a:xfrm>
          <a:off x="0" y="0"/>
          <a:ext cx="0" cy="0"/>
          <a:chOff x="0" y="0"/>
          <a:chExt cx="0" cy="0"/>
        </a:xfrm>
      </p:grpSpPr>
      <p:sp>
        <p:nvSpPr>
          <p:cNvPr id="219" name="Google Shape;219;p25"/>
          <p:cNvSpPr txBox="1"/>
          <p:nvPr>
            <p:ph idx="1" type="body"/>
          </p:nvPr>
        </p:nvSpPr>
        <p:spPr>
          <a:xfrm>
            <a:off x="457200" y="762000"/>
            <a:ext cx="8229600" cy="5364163"/>
          </a:xfrm>
          <a:prstGeom prst="rect">
            <a:avLst/>
          </a:prstGeom>
          <a:noFill/>
          <a:ln>
            <a:noFill/>
          </a:ln>
        </p:spPr>
        <p:txBody>
          <a:bodyPr anchorCtr="0" anchor="t" bIns="45700" lIns="91425" spcFirstLastPara="1" rIns="91425" wrap="square" tIns="45700">
            <a:normAutofit fontScale="92500" lnSpcReduction="10000"/>
          </a:bodyPr>
          <a:lstStyle/>
          <a:p>
            <a:pPr indent="-342900" lvl="0" marL="342900" rtl="0" algn="l">
              <a:spcBef>
                <a:spcPts val="0"/>
              </a:spcBef>
              <a:spcAft>
                <a:spcPts val="0"/>
              </a:spcAft>
              <a:buClr>
                <a:schemeClr val="dk1"/>
              </a:buClr>
              <a:buSzPct val="100000"/>
              <a:buChar char="•"/>
            </a:pPr>
            <a:r>
              <a:rPr lang="hr-HR" sz="3000"/>
              <a:t>Prilagođenost interesima je vjerojatno nešto bolja, no ona ovisi o pojedinom predmetu i količini napora koji nastavnici unose u identifikaciju interesa učenika i prilagodbu programa tim interesima. Na nastavi koju provodim zahvaljujući malom broju učenika i tema uglavnom uspijemo prilagoditi program onome što učenike više zanima iako je to ponekad jako otežano krutošću odredbi vezanih uz godišnje planove i programe.</a:t>
            </a:r>
            <a:endParaRPr/>
          </a:p>
          <a:p>
            <a:pPr indent="0" lvl="0" marL="0" rtl="0" algn="l">
              <a:spcBef>
                <a:spcPts val="592"/>
              </a:spcBef>
              <a:spcAft>
                <a:spcPts val="0"/>
              </a:spcAft>
              <a:buClr>
                <a:schemeClr val="dk1"/>
              </a:buClr>
              <a:buSzPct val="100000"/>
              <a:buNone/>
            </a:pPr>
            <a:r>
              <a:t/>
            </a:r>
            <a:endParaRPr/>
          </a:p>
          <a:p>
            <a:pPr indent="-342900" lvl="0" marL="342900" rtl="0" algn="l">
              <a:spcBef>
                <a:spcPts val="592"/>
              </a:spcBef>
              <a:spcAft>
                <a:spcPts val="0"/>
              </a:spcAft>
              <a:buClr>
                <a:schemeClr val="dk1"/>
              </a:buClr>
              <a:buSzPct val="100000"/>
              <a:buChar char="•"/>
            </a:pPr>
            <a:r>
              <a:rPr lang="hr-HR"/>
              <a:t>Nastavni programi nisu nimalo usklađeni s potrebama i mogućnostima naših učenika.</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3" name="Shape 223"/>
        <p:cNvGrpSpPr/>
        <p:nvPr/>
      </p:nvGrpSpPr>
      <p:grpSpPr>
        <a:xfrm>
          <a:off x="0" y="0"/>
          <a:ext cx="0" cy="0"/>
          <a:chOff x="0" y="0"/>
          <a:chExt cx="0" cy="0"/>
        </a:xfrm>
      </p:grpSpPr>
      <p:sp>
        <p:nvSpPr>
          <p:cNvPr id="224" name="Google Shape;224;p26"/>
          <p:cNvSpPr txBox="1"/>
          <p:nvPr>
            <p:ph idx="1" type="body"/>
          </p:nvPr>
        </p:nvSpPr>
        <p:spPr>
          <a:xfrm>
            <a:off x="457200" y="609600"/>
            <a:ext cx="8229600" cy="5516563"/>
          </a:xfrm>
          <a:prstGeom prst="rect">
            <a:avLst/>
          </a:prstGeom>
          <a:noFill/>
          <a:ln>
            <a:noFill/>
          </a:ln>
        </p:spPr>
        <p:txBody>
          <a:bodyPr anchorCtr="0" anchor="t" bIns="45700" lIns="91425" spcFirstLastPara="1" rIns="91425" wrap="square" tIns="45700">
            <a:normAutofit fontScale="92500" lnSpcReduction="20000"/>
          </a:bodyPr>
          <a:lstStyle/>
          <a:p>
            <a:pPr indent="-342900" lvl="0" marL="342900" rtl="0" algn="l">
              <a:spcBef>
                <a:spcPts val="0"/>
              </a:spcBef>
              <a:spcAft>
                <a:spcPts val="0"/>
              </a:spcAft>
              <a:buClr>
                <a:schemeClr val="dk1"/>
              </a:buClr>
              <a:buSzPct val="100000"/>
              <a:buChar char="•"/>
            </a:pPr>
            <a:r>
              <a:rPr lang="hr-HR"/>
              <a:t>Nije usklađeno, puno im je toga nepotrebnog i nerazumljivog.</a:t>
            </a:r>
            <a:endParaRPr/>
          </a:p>
          <a:p>
            <a:pPr indent="0" lvl="0" marL="0" rtl="0" algn="l">
              <a:spcBef>
                <a:spcPts val="592"/>
              </a:spcBef>
              <a:spcAft>
                <a:spcPts val="0"/>
              </a:spcAft>
              <a:buClr>
                <a:schemeClr val="dk1"/>
              </a:buClr>
              <a:buSzPct val="100000"/>
              <a:buNone/>
            </a:pPr>
            <a:r>
              <a:t/>
            </a:r>
            <a:endParaRPr/>
          </a:p>
          <a:p>
            <a:pPr indent="-342900" lvl="0" marL="342900" rtl="0" algn="l">
              <a:spcBef>
                <a:spcPts val="592"/>
              </a:spcBef>
              <a:spcAft>
                <a:spcPts val="0"/>
              </a:spcAft>
              <a:buClr>
                <a:schemeClr val="dk1"/>
              </a:buClr>
              <a:buSzPct val="100000"/>
              <a:buChar char="•"/>
            </a:pPr>
            <a:r>
              <a:rPr lang="hr-HR"/>
              <a:t>Ne, i zato bi trebalo bi reducirati program.</a:t>
            </a:r>
            <a:endParaRPr/>
          </a:p>
          <a:p>
            <a:pPr indent="0" lvl="0" marL="0" rtl="0" algn="l">
              <a:spcBef>
                <a:spcPts val="592"/>
              </a:spcBef>
              <a:spcAft>
                <a:spcPts val="0"/>
              </a:spcAft>
              <a:buClr>
                <a:schemeClr val="dk1"/>
              </a:buClr>
              <a:buSzPct val="100000"/>
              <a:buNone/>
            </a:pPr>
            <a:r>
              <a:t/>
            </a:r>
            <a:endParaRPr/>
          </a:p>
          <a:p>
            <a:pPr indent="-342900" lvl="0" marL="342900" rtl="0" algn="l">
              <a:spcBef>
                <a:spcPts val="592"/>
              </a:spcBef>
              <a:spcAft>
                <a:spcPts val="0"/>
              </a:spcAft>
              <a:buClr>
                <a:schemeClr val="dk1"/>
              </a:buClr>
              <a:buSzPct val="100000"/>
              <a:buChar char="•"/>
            </a:pPr>
            <a:r>
              <a:rPr lang="hr-HR"/>
              <a:t>Nastavni programi bi trebali biti olakšani, lišeni nepotrebnih činjenica i usredotočeni na čitanje i pisanje.</a:t>
            </a:r>
            <a:endParaRPr/>
          </a:p>
          <a:p>
            <a:pPr indent="0" lvl="0" marL="0" rtl="0" algn="l">
              <a:spcBef>
                <a:spcPts val="592"/>
              </a:spcBef>
              <a:spcAft>
                <a:spcPts val="0"/>
              </a:spcAft>
              <a:buClr>
                <a:schemeClr val="dk1"/>
              </a:buClr>
              <a:buSzPct val="100000"/>
              <a:buNone/>
            </a:pPr>
            <a:r>
              <a:t/>
            </a:r>
            <a:endParaRPr/>
          </a:p>
          <a:p>
            <a:pPr indent="-342900" lvl="0" marL="342900" rtl="0" algn="l">
              <a:spcBef>
                <a:spcPts val="592"/>
              </a:spcBef>
              <a:spcAft>
                <a:spcPts val="0"/>
              </a:spcAft>
              <a:buClr>
                <a:schemeClr val="dk1"/>
              </a:buClr>
              <a:buSzPct val="100000"/>
              <a:buChar char="•"/>
            </a:pPr>
            <a:r>
              <a:rPr lang="hr-HR"/>
              <a:t>Potreban je vrlo liberalan i nestandardiziran pip koji bi bilo moguće mijenjati i prilagođavati tijekom cijele godine. Ovako ukalupljujemo djecu i tako smo svi nezadovoljni.</a:t>
            </a:r>
            <a:endParaRPr/>
          </a:p>
          <a:p>
            <a:pPr indent="-154940" lvl="0" marL="342900" rtl="0" algn="l">
              <a:spcBef>
                <a:spcPts val="592"/>
              </a:spcBef>
              <a:spcAft>
                <a:spcPts val="0"/>
              </a:spcAft>
              <a:buClr>
                <a:schemeClr val="dk1"/>
              </a:buClr>
              <a:buSzPct val="100000"/>
              <a:buNone/>
            </a:pPr>
            <a:r>
              <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 name="Shape 228"/>
        <p:cNvGrpSpPr/>
        <p:nvPr/>
      </p:nvGrpSpPr>
      <p:grpSpPr>
        <a:xfrm>
          <a:off x="0" y="0"/>
          <a:ext cx="0" cy="0"/>
          <a:chOff x="0" y="0"/>
          <a:chExt cx="0" cy="0"/>
        </a:xfrm>
      </p:grpSpPr>
      <p:sp>
        <p:nvSpPr>
          <p:cNvPr id="229" name="Google Shape;229;p2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b="1" lang="hr-HR" sz="3100"/>
              <a:t>Područje –učenici </a:t>
            </a:r>
            <a:br>
              <a:rPr lang="hr-HR" sz="3100"/>
            </a:br>
            <a:r>
              <a:rPr b="1" lang="hr-HR" sz="3100">
                <a:solidFill>
                  <a:srgbClr val="00B050"/>
                </a:solidFill>
              </a:rPr>
              <a:t>Koja su glavna obilježja učenika naše škole?</a:t>
            </a:r>
            <a:br>
              <a:rPr lang="hr-HR" sz="3100">
                <a:solidFill>
                  <a:srgbClr val="00B050"/>
                </a:solidFill>
              </a:rPr>
            </a:br>
            <a:endParaRPr>
              <a:solidFill>
                <a:srgbClr val="00B050"/>
              </a:solidFill>
            </a:endParaRPr>
          </a:p>
        </p:txBody>
      </p:sp>
      <p:sp>
        <p:nvSpPr>
          <p:cNvPr id="230" name="Google Shape;230;p2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85000" lnSpcReduction="20000"/>
          </a:bodyPr>
          <a:lstStyle/>
          <a:p>
            <a:pPr indent="-342900" lvl="0" marL="342900" rtl="0" algn="l">
              <a:spcBef>
                <a:spcPts val="0"/>
              </a:spcBef>
              <a:spcAft>
                <a:spcPts val="0"/>
              </a:spcAft>
              <a:buClr>
                <a:schemeClr val="dk1"/>
              </a:buClr>
              <a:buSzPct val="100000"/>
              <a:buChar char="•"/>
            </a:pPr>
            <a:r>
              <a:rPr lang="hr-HR"/>
              <a:t>U velikom postotku ih obilježava visoki stupanj prirođenih vještina zaključivanja koje su zanemarivanjem kod kuće i smanjenim mogućnostima poticanja u školi svedene na gotovo neprimjetnu razinu. </a:t>
            </a:r>
            <a:endParaRPr/>
          </a:p>
          <a:p>
            <a:pPr indent="0" lvl="0" marL="0" rtl="0" algn="l">
              <a:spcBef>
                <a:spcPts val="544"/>
              </a:spcBef>
              <a:spcAft>
                <a:spcPts val="0"/>
              </a:spcAft>
              <a:buClr>
                <a:schemeClr val="dk1"/>
              </a:buClr>
              <a:buSzPct val="100000"/>
              <a:buNone/>
            </a:pPr>
            <a:r>
              <a:t/>
            </a:r>
            <a:endParaRPr/>
          </a:p>
          <a:p>
            <a:pPr indent="-342900" lvl="0" marL="342900" rtl="0" algn="l">
              <a:spcBef>
                <a:spcPts val="544"/>
              </a:spcBef>
              <a:spcAft>
                <a:spcPts val="0"/>
              </a:spcAft>
              <a:buClr>
                <a:schemeClr val="dk1"/>
              </a:buClr>
              <a:buSzPct val="100000"/>
              <a:buChar char="•"/>
            </a:pPr>
            <a:r>
              <a:rPr lang="hr-HR"/>
              <a:t>Najvećem dijelu učenika nedostaje potpuno shvaćanje elementarnih pojmova koji su inače sami po sebi razumljivi većini nas poput pojmova kazne, nagrade, obaveze, uzroka, posljedice…. crvenog, narandže… što često dovodi do krive procjene učenika kao ne toliko sposobnih kao što u osnovi jesu.</a:t>
            </a:r>
            <a:endParaRPr/>
          </a:p>
          <a:p>
            <a:pPr indent="-170180" lvl="0" marL="342900" rtl="0" algn="l">
              <a:spcBef>
                <a:spcPts val="544"/>
              </a:spcBef>
              <a:spcAft>
                <a:spcPts val="0"/>
              </a:spcAft>
              <a:buClr>
                <a:schemeClr val="dk1"/>
              </a:buClr>
              <a:buSzPct val="100000"/>
              <a:buNone/>
            </a:pPr>
            <a:r>
              <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4" name="Shape 234"/>
        <p:cNvGrpSpPr/>
        <p:nvPr/>
      </p:nvGrpSpPr>
      <p:grpSpPr>
        <a:xfrm>
          <a:off x="0" y="0"/>
          <a:ext cx="0" cy="0"/>
          <a:chOff x="0" y="0"/>
          <a:chExt cx="0" cy="0"/>
        </a:xfrm>
      </p:grpSpPr>
      <p:sp>
        <p:nvSpPr>
          <p:cNvPr id="235" name="Google Shape;235;p28"/>
          <p:cNvSpPr txBox="1"/>
          <p:nvPr>
            <p:ph idx="1" type="body"/>
          </p:nvPr>
        </p:nvSpPr>
        <p:spPr>
          <a:xfrm>
            <a:off x="457200" y="762000"/>
            <a:ext cx="8229600" cy="5364163"/>
          </a:xfrm>
          <a:prstGeom prst="rect">
            <a:avLst/>
          </a:prstGeom>
          <a:noFill/>
          <a:ln>
            <a:noFill/>
          </a:ln>
        </p:spPr>
        <p:txBody>
          <a:bodyPr anchorCtr="0" anchor="t" bIns="45700" lIns="91425" spcFirstLastPara="1" rIns="91425" wrap="square" tIns="45700">
            <a:normAutofit fontScale="70000" lnSpcReduction="20000"/>
          </a:bodyPr>
          <a:lstStyle/>
          <a:p>
            <a:pPr indent="-342900" lvl="0" marL="342900" rtl="0" algn="l">
              <a:spcBef>
                <a:spcPts val="0"/>
              </a:spcBef>
              <a:spcAft>
                <a:spcPts val="0"/>
              </a:spcAft>
              <a:buClr>
                <a:schemeClr val="dk1"/>
              </a:buClr>
              <a:buSzPct val="100000"/>
              <a:buChar char="•"/>
            </a:pPr>
            <a:r>
              <a:rPr lang="hr-HR"/>
              <a:t>U odgojnom smislu najveći dio učenika nema usađene osnovne odgojne vrednote vezane na odnos prema radu i ostalim pripadnicima zajednice u kojoj se nalaze.</a:t>
            </a:r>
            <a:endParaRPr/>
          </a:p>
          <a:p>
            <a:pPr indent="0" lvl="0" marL="0" rtl="0" algn="l">
              <a:spcBef>
                <a:spcPts val="448"/>
              </a:spcBef>
              <a:spcAft>
                <a:spcPts val="0"/>
              </a:spcAft>
              <a:buClr>
                <a:schemeClr val="dk1"/>
              </a:buClr>
              <a:buSzPct val="100000"/>
              <a:buNone/>
            </a:pPr>
            <a:r>
              <a:t/>
            </a:r>
            <a:endParaRPr/>
          </a:p>
          <a:p>
            <a:pPr indent="-342900" lvl="0" marL="342900" rtl="0" algn="l">
              <a:spcBef>
                <a:spcPts val="448"/>
              </a:spcBef>
              <a:spcAft>
                <a:spcPts val="0"/>
              </a:spcAft>
              <a:buClr>
                <a:schemeClr val="dk1"/>
              </a:buClr>
              <a:buSzPct val="100000"/>
              <a:buChar char="•"/>
            </a:pPr>
            <a:r>
              <a:rPr lang="hr-HR"/>
              <a:t>Glavna obilježja su veselje, zaigranost, neozbiljnost, neodgovornost, ali i veselje malim stvarima, velika sreća i kod malih pomaka. </a:t>
            </a:r>
            <a:endParaRPr/>
          </a:p>
          <a:p>
            <a:pPr indent="0" lvl="0" marL="0" rtl="0" algn="l">
              <a:spcBef>
                <a:spcPts val="448"/>
              </a:spcBef>
              <a:spcAft>
                <a:spcPts val="0"/>
              </a:spcAft>
              <a:buClr>
                <a:schemeClr val="dk1"/>
              </a:buClr>
              <a:buSzPct val="100000"/>
              <a:buNone/>
            </a:pPr>
            <a:r>
              <a:t/>
            </a:r>
            <a:endParaRPr/>
          </a:p>
          <a:p>
            <a:pPr indent="-342900" lvl="0" marL="342900" rtl="0" algn="l">
              <a:spcBef>
                <a:spcPts val="448"/>
              </a:spcBef>
              <a:spcAft>
                <a:spcPts val="0"/>
              </a:spcAft>
              <a:buClr>
                <a:schemeClr val="dk1"/>
              </a:buClr>
              <a:buSzPct val="100000"/>
              <a:buChar char="•"/>
            </a:pPr>
            <a:r>
              <a:rPr lang="hr-HR"/>
              <a:t>Naši učenici nemaju uvjete kao ostala djeca u Hrvatskoj</a:t>
            </a:r>
            <a:endParaRPr/>
          </a:p>
          <a:p>
            <a:pPr indent="0" lvl="0" marL="0" rtl="0" algn="l">
              <a:spcBef>
                <a:spcPts val="448"/>
              </a:spcBef>
              <a:spcAft>
                <a:spcPts val="0"/>
              </a:spcAft>
              <a:buClr>
                <a:schemeClr val="dk1"/>
              </a:buClr>
              <a:buSzPct val="100000"/>
              <a:buNone/>
            </a:pPr>
            <a:r>
              <a:t/>
            </a:r>
            <a:endParaRPr/>
          </a:p>
          <a:p>
            <a:pPr indent="-342900" lvl="0" marL="342900" rtl="0" algn="l">
              <a:spcBef>
                <a:spcPts val="448"/>
              </a:spcBef>
              <a:spcAft>
                <a:spcPts val="0"/>
              </a:spcAft>
              <a:buClr>
                <a:schemeClr val="dk1"/>
              </a:buClr>
              <a:buSzPct val="100000"/>
              <a:buChar char="•"/>
            </a:pPr>
            <a:r>
              <a:rPr lang="hr-HR"/>
              <a:t>Dolaskom u školu oni se prilagođavaju novom načinu života.</a:t>
            </a:r>
            <a:endParaRPr/>
          </a:p>
          <a:p>
            <a:pPr indent="0" lvl="0" marL="0" rtl="0" algn="l">
              <a:spcBef>
                <a:spcPts val="448"/>
              </a:spcBef>
              <a:spcAft>
                <a:spcPts val="0"/>
              </a:spcAft>
              <a:buClr>
                <a:schemeClr val="dk1"/>
              </a:buClr>
              <a:buSzPct val="100000"/>
              <a:buNone/>
            </a:pPr>
            <a:r>
              <a:t/>
            </a:r>
            <a:endParaRPr/>
          </a:p>
          <a:p>
            <a:pPr indent="-342900" lvl="0" marL="342900" rtl="0" algn="l">
              <a:spcBef>
                <a:spcPts val="448"/>
              </a:spcBef>
              <a:spcAft>
                <a:spcPts val="0"/>
              </a:spcAft>
              <a:buClr>
                <a:schemeClr val="dk1"/>
              </a:buClr>
              <a:buSzPct val="100000"/>
              <a:buChar char="•"/>
            </a:pPr>
            <a:r>
              <a:rPr lang="hr-HR"/>
              <a:t>Učenici su usmjereni na konkretno, primjenjivo, pragmatično, i svakidašnje.Lako gube interes za sadržaje kojima je teško pronaći pragmatičnu upotrebu i konkretnije uporište u svakodnevnim životnim situacijama.</a:t>
            </a:r>
            <a:endParaRPr/>
          </a:p>
          <a:p>
            <a:pPr indent="0" lvl="0" marL="0" rtl="0" algn="l">
              <a:spcBef>
                <a:spcPts val="448"/>
              </a:spcBef>
              <a:spcAft>
                <a:spcPts val="0"/>
              </a:spcAft>
              <a:buClr>
                <a:schemeClr val="dk1"/>
              </a:buClr>
              <a:buSzPct val="100000"/>
              <a:buNone/>
            </a:pPr>
            <a:r>
              <a:t/>
            </a:r>
            <a:endParaRPr/>
          </a:p>
          <a:p>
            <a:pPr indent="-342900" lvl="0" marL="342900" rtl="0" algn="l">
              <a:spcBef>
                <a:spcPts val="448"/>
              </a:spcBef>
              <a:spcAft>
                <a:spcPts val="0"/>
              </a:spcAft>
              <a:buClr>
                <a:schemeClr val="dk1"/>
              </a:buClr>
              <a:buSzPct val="100000"/>
              <a:buChar char="•"/>
            </a:pPr>
            <a:r>
              <a:rPr lang="hr-HR"/>
              <a:t>Nemotiviranost za znanje za školu, nemaran odnos prema svemu</a:t>
            </a:r>
            <a:endParaRPr/>
          </a:p>
          <a:p>
            <a:pPr indent="-200660" lvl="0" marL="342900" rtl="0" algn="l">
              <a:spcBef>
                <a:spcPts val="448"/>
              </a:spcBef>
              <a:spcAft>
                <a:spcPts val="0"/>
              </a:spcAft>
              <a:buClr>
                <a:schemeClr val="dk1"/>
              </a:buClr>
              <a:buSzPct val="100000"/>
              <a:buNone/>
            </a:pPr>
            <a:r>
              <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9" name="Shape 239"/>
        <p:cNvGrpSpPr/>
        <p:nvPr/>
      </p:nvGrpSpPr>
      <p:grpSpPr>
        <a:xfrm>
          <a:off x="0" y="0"/>
          <a:ext cx="0" cy="0"/>
          <a:chOff x="0" y="0"/>
          <a:chExt cx="0" cy="0"/>
        </a:xfrm>
      </p:grpSpPr>
      <p:sp>
        <p:nvSpPr>
          <p:cNvPr id="240" name="Google Shape;240;p2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3200"/>
              <a:buChar char="•"/>
            </a:pPr>
            <a:r>
              <a:rPr lang="hr-HR"/>
              <a:t>vole školu, ples, pjesmu, zabavu</a:t>
            </a:r>
            <a:endParaRPr/>
          </a:p>
          <a:p>
            <a:pPr indent="-342900" lvl="0" marL="342900" rtl="0" algn="l">
              <a:spcBef>
                <a:spcPts val="640"/>
              </a:spcBef>
              <a:spcAft>
                <a:spcPts val="0"/>
              </a:spcAft>
              <a:buClr>
                <a:schemeClr val="dk1"/>
              </a:buClr>
              <a:buSzPts val="3200"/>
              <a:buChar char="•"/>
            </a:pPr>
            <a:r>
              <a:rPr lang="hr-HR"/>
              <a:t>ne vole učiti, pisati zadaće,...</a:t>
            </a:r>
            <a:endParaRPr/>
          </a:p>
          <a:p>
            <a:pPr indent="-342900" lvl="0" marL="342900" rtl="0" algn="l">
              <a:spcBef>
                <a:spcPts val="640"/>
              </a:spcBef>
              <a:spcAft>
                <a:spcPts val="0"/>
              </a:spcAft>
              <a:buClr>
                <a:schemeClr val="dk1"/>
              </a:buClr>
              <a:buSzPts val="3200"/>
              <a:buChar char="•"/>
            </a:pPr>
            <a:r>
              <a:rPr lang="hr-HR"/>
              <a:t>topli, dobri, ...</a:t>
            </a:r>
            <a:endParaRPr/>
          </a:p>
          <a:p>
            <a:pPr indent="-342900" lvl="0" marL="342900" rtl="0" algn="l">
              <a:spcBef>
                <a:spcPts val="640"/>
              </a:spcBef>
              <a:spcAft>
                <a:spcPts val="0"/>
              </a:spcAft>
              <a:buClr>
                <a:schemeClr val="dk1"/>
              </a:buClr>
              <a:buSzPts val="3200"/>
              <a:buChar char="•"/>
            </a:pPr>
            <a:r>
              <a:rPr lang="hr-HR"/>
              <a:t>vole govoriti neistinu, vole se tužakati,...</a:t>
            </a:r>
            <a:endParaRPr/>
          </a:p>
          <a:p>
            <a:pPr indent="-342900" lvl="0" marL="342900" rtl="0" algn="l">
              <a:spcBef>
                <a:spcPts val="640"/>
              </a:spcBef>
              <a:spcAft>
                <a:spcPts val="0"/>
              </a:spcAft>
              <a:buClr>
                <a:schemeClr val="dk1"/>
              </a:buClr>
              <a:buSzPts val="3200"/>
              <a:buChar char="•"/>
            </a:pPr>
            <a:r>
              <a:rPr lang="hr-HR"/>
              <a:t>Dobrodušni su i lijeni. Želiš se ljutiti na njih a ne možeš</a:t>
            </a:r>
            <a:endParaRPr/>
          </a:p>
          <a:p>
            <a:pPr indent="-139700" lvl="0" marL="342900" rtl="0" algn="l">
              <a:spcBef>
                <a:spcPts val="640"/>
              </a:spcBef>
              <a:spcAft>
                <a:spcPts val="0"/>
              </a:spcAft>
              <a:buClr>
                <a:schemeClr val="dk1"/>
              </a:buClr>
              <a:buSzPts val="3200"/>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3"/>
          <p:cNvSpPr txBox="1"/>
          <p:nvPr>
            <p:ph type="title"/>
          </p:nvPr>
        </p:nvSpPr>
        <p:spPr>
          <a:xfrm>
            <a:off x="533400" y="533400"/>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B050"/>
              </a:buClr>
              <a:buSzPts val="3600"/>
              <a:buFont typeface="Calibri"/>
              <a:buNone/>
            </a:pPr>
            <a:r>
              <a:rPr lang="hr-HR" sz="3600">
                <a:solidFill>
                  <a:srgbClr val="00B050"/>
                </a:solidFill>
              </a:rPr>
              <a:t>U našoj školi vrednovati ćemo nekoliko područja rada škole :</a:t>
            </a:r>
            <a:br>
              <a:rPr lang="hr-HR" sz="3600">
                <a:solidFill>
                  <a:srgbClr val="00B050"/>
                </a:solidFill>
              </a:rPr>
            </a:br>
            <a:endParaRPr sz="3600">
              <a:solidFill>
                <a:srgbClr val="00B050"/>
              </a:solidFill>
            </a:endParaRPr>
          </a:p>
        </p:txBody>
      </p:sp>
      <p:sp>
        <p:nvSpPr>
          <p:cNvPr id="97" name="Google Shape;97;p3"/>
          <p:cNvSpPr txBox="1"/>
          <p:nvPr>
            <p:ph idx="1" type="body"/>
          </p:nvPr>
        </p:nvSpPr>
        <p:spPr>
          <a:xfrm>
            <a:off x="1752600" y="2209800"/>
            <a:ext cx="8229600" cy="4525963"/>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rgbClr val="00B0F0"/>
              </a:buClr>
              <a:buSzPts val="3200"/>
              <a:buChar char="•"/>
            </a:pPr>
            <a:r>
              <a:rPr lang="hr-HR">
                <a:solidFill>
                  <a:srgbClr val="00B0F0"/>
                </a:solidFill>
              </a:rPr>
              <a:t>upravljanje</a:t>
            </a:r>
            <a:endParaRPr>
              <a:solidFill>
                <a:srgbClr val="00B0F0"/>
              </a:solidFill>
            </a:endParaRPr>
          </a:p>
          <a:p>
            <a:pPr indent="-342900" lvl="0" marL="342900" rtl="0" algn="l">
              <a:spcBef>
                <a:spcPts val="640"/>
              </a:spcBef>
              <a:spcAft>
                <a:spcPts val="0"/>
              </a:spcAft>
              <a:buClr>
                <a:srgbClr val="00B0F0"/>
              </a:buClr>
              <a:buSzPts val="3200"/>
              <a:buChar char="•"/>
            </a:pPr>
            <a:r>
              <a:rPr lang="hr-HR">
                <a:solidFill>
                  <a:srgbClr val="00B0F0"/>
                </a:solidFill>
              </a:rPr>
              <a:t>kadrovi / kompetencije</a:t>
            </a:r>
            <a:endParaRPr/>
          </a:p>
          <a:p>
            <a:pPr indent="-342900" lvl="0" marL="342900" rtl="0" algn="l">
              <a:spcBef>
                <a:spcPts val="640"/>
              </a:spcBef>
              <a:spcAft>
                <a:spcPts val="0"/>
              </a:spcAft>
              <a:buClr>
                <a:srgbClr val="00B0F0"/>
              </a:buClr>
              <a:buSzPts val="3200"/>
              <a:buChar char="•"/>
            </a:pPr>
            <a:r>
              <a:rPr lang="hr-HR">
                <a:solidFill>
                  <a:srgbClr val="00B0F0"/>
                </a:solidFill>
              </a:rPr>
              <a:t>opremljenost škole</a:t>
            </a:r>
            <a:endParaRPr/>
          </a:p>
          <a:p>
            <a:pPr indent="-342900" lvl="0" marL="342900" rtl="0" algn="l">
              <a:spcBef>
                <a:spcPts val="640"/>
              </a:spcBef>
              <a:spcAft>
                <a:spcPts val="0"/>
              </a:spcAft>
              <a:buClr>
                <a:srgbClr val="00B0F0"/>
              </a:buClr>
              <a:buSzPts val="3200"/>
              <a:buChar char="•"/>
            </a:pPr>
            <a:r>
              <a:rPr lang="hr-HR">
                <a:solidFill>
                  <a:srgbClr val="00B0F0"/>
                </a:solidFill>
              </a:rPr>
              <a:t>suradnja škole (roditelji i lokalna zajednica)</a:t>
            </a:r>
            <a:endParaRPr>
              <a:solidFill>
                <a:srgbClr val="00B0F0"/>
              </a:solidFill>
            </a:endParaRPr>
          </a:p>
          <a:p>
            <a:pPr indent="-342900" lvl="0" marL="342900" rtl="0" algn="l">
              <a:spcBef>
                <a:spcPts val="640"/>
              </a:spcBef>
              <a:spcAft>
                <a:spcPts val="0"/>
              </a:spcAft>
              <a:buClr>
                <a:srgbClr val="00B0F0"/>
              </a:buClr>
              <a:buSzPts val="3200"/>
              <a:buChar char="•"/>
            </a:pPr>
            <a:r>
              <a:rPr lang="hr-HR">
                <a:solidFill>
                  <a:srgbClr val="00B0F0"/>
                </a:solidFill>
              </a:rPr>
              <a:t>nastava </a:t>
            </a:r>
            <a:endParaRPr>
              <a:solidFill>
                <a:srgbClr val="00B0F0"/>
              </a:solidFill>
            </a:endParaRPr>
          </a:p>
          <a:p>
            <a:pPr indent="-342900" lvl="0" marL="342900" rtl="0" algn="l">
              <a:spcBef>
                <a:spcPts val="640"/>
              </a:spcBef>
              <a:spcAft>
                <a:spcPts val="0"/>
              </a:spcAft>
              <a:buClr>
                <a:srgbClr val="00B0F0"/>
              </a:buClr>
              <a:buSzPts val="3200"/>
              <a:buChar char="•"/>
            </a:pPr>
            <a:r>
              <a:rPr lang="hr-HR">
                <a:solidFill>
                  <a:srgbClr val="00B0F0"/>
                </a:solidFill>
              </a:rPr>
              <a:t>učenici</a:t>
            </a:r>
            <a:endParaRPr/>
          </a:p>
          <a:p>
            <a:pPr indent="0" lvl="0" marL="0" rtl="0" algn="l">
              <a:spcBef>
                <a:spcPts val="640"/>
              </a:spcBef>
              <a:spcAft>
                <a:spcPts val="0"/>
              </a:spcAft>
              <a:buClr>
                <a:schemeClr val="dk1"/>
              </a:buClr>
              <a:buSzPts val="3200"/>
              <a:buNone/>
            </a:pPr>
            <a:r>
              <a:t/>
            </a:r>
            <a:endParaRPr/>
          </a:p>
          <a:p>
            <a:pPr indent="-139700" lvl="0" marL="342900" rtl="0" algn="l">
              <a:spcBef>
                <a:spcPts val="640"/>
              </a:spcBef>
              <a:spcAft>
                <a:spcPts val="0"/>
              </a:spcAft>
              <a:buClr>
                <a:schemeClr val="dk1"/>
              </a:buClr>
              <a:buSzPts val="3200"/>
              <a:buNone/>
            </a:pPr>
            <a:r>
              <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4" name="Shape 244"/>
        <p:cNvGrpSpPr/>
        <p:nvPr/>
      </p:nvGrpSpPr>
      <p:grpSpPr>
        <a:xfrm>
          <a:off x="0" y="0"/>
          <a:ext cx="0" cy="0"/>
          <a:chOff x="0" y="0"/>
          <a:chExt cx="0" cy="0"/>
        </a:xfrm>
      </p:grpSpPr>
      <p:sp>
        <p:nvSpPr>
          <p:cNvPr id="245" name="Google Shape;245;p30"/>
          <p:cNvSpPr txBox="1"/>
          <p:nvPr>
            <p:ph type="title"/>
          </p:nvPr>
        </p:nvSpPr>
        <p:spPr>
          <a:xfrm>
            <a:off x="381000" y="381000"/>
            <a:ext cx="8229600" cy="12192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rgbClr val="0070C0"/>
              </a:buClr>
              <a:buSzPct val="100000"/>
              <a:buFont typeface="Calibri"/>
              <a:buNone/>
            </a:pPr>
            <a:r>
              <a:rPr b="1" lang="hr-HR" sz="3100">
                <a:solidFill>
                  <a:srgbClr val="0070C0"/>
                </a:solidFill>
              </a:rPr>
              <a:t>Koliko se naši učenici pripremaju za budućnost, samostalnost, cjeloživotno učenje?</a:t>
            </a:r>
            <a:br>
              <a:rPr lang="hr-HR" sz="3100">
                <a:solidFill>
                  <a:srgbClr val="0070C0"/>
                </a:solidFill>
              </a:rPr>
            </a:br>
            <a:endParaRPr>
              <a:solidFill>
                <a:srgbClr val="0070C0"/>
              </a:solidFill>
            </a:endParaRPr>
          </a:p>
        </p:txBody>
      </p:sp>
      <p:sp>
        <p:nvSpPr>
          <p:cNvPr id="246" name="Google Shape;246;p3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70000" lnSpcReduction="20000"/>
          </a:bodyPr>
          <a:lstStyle/>
          <a:p>
            <a:pPr indent="-342900" lvl="0" marL="342900" rtl="0" algn="l">
              <a:spcBef>
                <a:spcPts val="0"/>
              </a:spcBef>
              <a:spcAft>
                <a:spcPts val="0"/>
              </a:spcAft>
              <a:buClr>
                <a:schemeClr val="dk1"/>
              </a:buClr>
              <a:buSzPct val="100000"/>
              <a:buChar char="•"/>
            </a:pPr>
            <a:r>
              <a:rPr lang="hr-HR"/>
              <a:t>Ne pripremaju se za budućnost. Ipak u nekim segmenitma su samostalniji od ostale djece.</a:t>
            </a:r>
            <a:endParaRPr/>
          </a:p>
          <a:p>
            <a:pPr indent="0" lvl="0" marL="0" rtl="0" algn="l">
              <a:spcBef>
                <a:spcPts val="448"/>
              </a:spcBef>
              <a:spcAft>
                <a:spcPts val="0"/>
              </a:spcAft>
              <a:buClr>
                <a:schemeClr val="dk1"/>
              </a:buClr>
              <a:buSzPct val="100000"/>
              <a:buNone/>
            </a:pPr>
            <a:r>
              <a:t/>
            </a:r>
            <a:endParaRPr/>
          </a:p>
          <a:p>
            <a:pPr indent="-342900" lvl="0" marL="342900" rtl="0" algn="l">
              <a:spcBef>
                <a:spcPts val="448"/>
              </a:spcBef>
              <a:spcAft>
                <a:spcPts val="0"/>
              </a:spcAft>
              <a:buClr>
                <a:schemeClr val="dk1"/>
              </a:buClr>
              <a:buSzPct val="100000"/>
              <a:buChar char="•"/>
            </a:pPr>
            <a:r>
              <a:rPr lang="hr-HR"/>
              <a:t>Cjeloživotno učenje nije im ni na kraj pameti.</a:t>
            </a:r>
            <a:endParaRPr/>
          </a:p>
          <a:p>
            <a:pPr indent="0" lvl="0" marL="0" rtl="0" algn="l">
              <a:spcBef>
                <a:spcPts val="448"/>
              </a:spcBef>
              <a:spcAft>
                <a:spcPts val="0"/>
              </a:spcAft>
              <a:buClr>
                <a:schemeClr val="dk1"/>
              </a:buClr>
              <a:buSzPct val="100000"/>
              <a:buNone/>
            </a:pPr>
            <a:r>
              <a:t/>
            </a:r>
            <a:endParaRPr/>
          </a:p>
          <a:p>
            <a:pPr indent="-342900" lvl="0" marL="342900" rtl="0" algn="l">
              <a:spcBef>
                <a:spcPts val="448"/>
              </a:spcBef>
              <a:spcAft>
                <a:spcPts val="0"/>
              </a:spcAft>
              <a:buClr>
                <a:schemeClr val="dk1"/>
              </a:buClr>
              <a:buSzPct val="100000"/>
              <a:buChar char="•"/>
            </a:pPr>
            <a:r>
              <a:rPr lang="hr-HR"/>
              <a:t>Truditi se da kod svakog učenika napravimo i najmanji pomak u pozitivnom smjeru, te ne pretjerivati u očekivanjima već uživati i veseliti se svakom malom ali izuzetno važnom njihovom uspjehu.</a:t>
            </a:r>
            <a:endParaRPr/>
          </a:p>
          <a:p>
            <a:pPr indent="0" lvl="0" marL="0" rtl="0" algn="l">
              <a:spcBef>
                <a:spcPts val="448"/>
              </a:spcBef>
              <a:spcAft>
                <a:spcPts val="0"/>
              </a:spcAft>
              <a:buClr>
                <a:schemeClr val="dk1"/>
              </a:buClr>
              <a:buSzPct val="100000"/>
              <a:buNone/>
            </a:pPr>
            <a:r>
              <a:t/>
            </a:r>
            <a:endParaRPr/>
          </a:p>
          <a:p>
            <a:pPr indent="-342900" lvl="0" marL="342900" rtl="0" algn="l">
              <a:spcBef>
                <a:spcPts val="448"/>
              </a:spcBef>
              <a:spcAft>
                <a:spcPts val="0"/>
              </a:spcAft>
              <a:buClr>
                <a:schemeClr val="dk1"/>
              </a:buClr>
              <a:buSzPct val="100000"/>
              <a:buChar char="•"/>
            </a:pPr>
            <a:r>
              <a:rPr lang="hr-HR"/>
              <a:t>Uvođenjem predškolskog odgoja i produženog boravka te fokusom na osnovno – čitanje i pisanje.</a:t>
            </a:r>
            <a:endParaRPr/>
          </a:p>
          <a:p>
            <a:pPr indent="0" lvl="0" marL="0" rtl="0" algn="l">
              <a:spcBef>
                <a:spcPts val="448"/>
              </a:spcBef>
              <a:spcAft>
                <a:spcPts val="0"/>
              </a:spcAft>
              <a:buClr>
                <a:schemeClr val="dk1"/>
              </a:buClr>
              <a:buSzPct val="100000"/>
              <a:buNone/>
            </a:pPr>
            <a:r>
              <a:t/>
            </a:r>
            <a:endParaRPr/>
          </a:p>
          <a:p>
            <a:pPr indent="-342900" lvl="0" marL="342900" rtl="0" algn="l">
              <a:spcBef>
                <a:spcPts val="448"/>
              </a:spcBef>
              <a:spcAft>
                <a:spcPts val="0"/>
              </a:spcAft>
              <a:buClr>
                <a:schemeClr val="dk1"/>
              </a:buClr>
              <a:buSzPct val="100000"/>
              <a:buChar char="•"/>
            </a:pPr>
            <a:r>
              <a:rPr lang="hr-HR"/>
              <a:t>Ljubavlju i zalaganjem i ulaganjem u sebe</a:t>
            </a:r>
            <a:endParaRPr/>
          </a:p>
          <a:p>
            <a:pPr indent="-200660" lvl="0" marL="342900" rtl="0" algn="l">
              <a:spcBef>
                <a:spcPts val="448"/>
              </a:spcBef>
              <a:spcAft>
                <a:spcPts val="0"/>
              </a:spcAft>
              <a:buClr>
                <a:schemeClr val="dk1"/>
              </a:buClr>
              <a:buSzPct val="100000"/>
              <a:buNone/>
            </a:pPr>
            <a:r>
              <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0" name="Shape 250"/>
        <p:cNvGrpSpPr/>
        <p:nvPr/>
      </p:nvGrpSpPr>
      <p:grpSpPr>
        <a:xfrm>
          <a:off x="0" y="0"/>
          <a:ext cx="0" cy="0"/>
          <a:chOff x="0" y="0"/>
          <a:chExt cx="0" cy="0"/>
        </a:xfrm>
      </p:grpSpPr>
      <p:sp>
        <p:nvSpPr>
          <p:cNvPr id="251" name="Google Shape;251;p3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938953"/>
              </a:buClr>
              <a:buSzPts val="2800"/>
              <a:buFont typeface="Calibri"/>
              <a:buNone/>
            </a:pPr>
            <a:r>
              <a:rPr b="1" lang="hr-HR" sz="2800">
                <a:solidFill>
                  <a:srgbClr val="938953"/>
                </a:solidFill>
              </a:rPr>
              <a:t>Kako mi možemo poboljšati/ utjecati na odgoj i obrazovanje naših učenika, ali i budućnost?</a:t>
            </a:r>
            <a:br>
              <a:rPr lang="hr-HR" sz="2800">
                <a:solidFill>
                  <a:srgbClr val="938953"/>
                </a:solidFill>
              </a:rPr>
            </a:br>
            <a:endParaRPr sz="2800">
              <a:solidFill>
                <a:srgbClr val="938953"/>
              </a:solidFill>
            </a:endParaRPr>
          </a:p>
        </p:txBody>
      </p:sp>
      <p:sp>
        <p:nvSpPr>
          <p:cNvPr id="252" name="Google Shape;252;p3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62500" lnSpcReduction="20000"/>
          </a:bodyPr>
          <a:lstStyle/>
          <a:p>
            <a:pPr indent="-342900" lvl="0" marL="342900" rtl="0" algn="l">
              <a:spcBef>
                <a:spcPts val="0"/>
              </a:spcBef>
              <a:spcAft>
                <a:spcPts val="0"/>
              </a:spcAft>
              <a:buClr>
                <a:schemeClr val="dk1"/>
              </a:buClr>
              <a:buSzPct val="100000"/>
              <a:buChar char="•"/>
            </a:pPr>
            <a:r>
              <a:rPr lang="hr-HR"/>
              <a:t>Mislim malo. Trebalo bi kod većine više raditi na razvijanju radnih navika i rada općenito.</a:t>
            </a:r>
            <a:endParaRPr/>
          </a:p>
          <a:p>
            <a:pPr indent="0" lvl="0" marL="0" rtl="0" algn="l">
              <a:spcBef>
                <a:spcPts val="400"/>
              </a:spcBef>
              <a:spcAft>
                <a:spcPts val="0"/>
              </a:spcAft>
              <a:buClr>
                <a:schemeClr val="dk1"/>
              </a:buClr>
              <a:buSzPct val="100000"/>
              <a:buNone/>
            </a:pPr>
            <a:r>
              <a:t/>
            </a:r>
            <a:endParaRPr/>
          </a:p>
          <a:p>
            <a:pPr indent="-342900" lvl="0" marL="342900" rtl="0" algn="l">
              <a:spcBef>
                <a:spcPts val="400"/>
              </a:spcBef>
              <a:spcAft>
                <a:spcPts val="0"/>
              </a:spcAft>
              <a:buClr>
                <a:schemeClr val="dk1"/>
              </a:buClr>
              <a:buSzPct val="100000"/>
              <a:buChar char="•"/>
            </a:pPr>
            <a:r>
              <a:rPr lang="hr-HR"/>
              <a:t>Primjerima i razgovorom o važnosti obrazovanja kako bi u budućnosti mogli skrbiti o vlastitoj obitelji.</a:t>
            </a:r>
            <a:endParaRPr/>
          </a:p>
          <a:p>
            <a:pPr indent="0" lvl="0" marL="0" rtl="0" algn="l">
              <a:spcBef>
                <a:spcPts val="400"/>
              </a:spcBef>
              <a:spcAft>
                <a:spcPts val="0"/>
              </a:spcAft>
              <a:buClr>
                <a:schemeClr val="dk1"/>
              </a:buClr>
              <a:buSzPct val="100000"/>
              <a:buNone/>
            </a:pPr>
            <a:r>
              <a:t/>
            </a:r>
            <a:endParaRPr/>
          </a:p>
          <a:p>
            <a:pPr indent="-342900" lvl="0" marL="342900" rtl="0" algn="l">
              <a:spcBef>
                <a:spcPts val="400"/>
              </a:spcBef>
              <a:spcAft>
                <a:spcPts val="0"/>
              </a:spcAft>
              <a:buClr>
                <a:schemeClr val="dk1"/>
              </a:buClr>
              <a:buSzPct val="100000"/>
              <a:buChar char="•"/>
            </a:pPr>
            <a:r>
              <a:rPr lang="hr-HR"/>
              <a:t>Da im pokažemo kako im znanje može otvoriti vrata nekom poslu i samostalnosti da ih ne mogu varati ako imaju znanje i da im to nitko ne može oduzeti.</a:t>
            </a:r>
            <a:endParaRPr/>
          </a:p>
          <a:p>
            <a:pPr indent="0" lvl="0" marL="0" rtl="0" algn="l">
              <a:spcBef>
                <a:spcPts val="400"/>
              </a:spcBef>
              <a:spcAft>
                <a:spcPts val="0"/>
              </a:spcAft>
              <a:buClr>
                <a:schemeClr val="dk1"/>
              </a:buClr>
              <a:buSzPct val="100000"/>
              <a:buNone/>
            </a:pPr>
            <a:r>
              <a:t/>
            </a:r>
            <a:endParaRPr/>
          </a:p>
          <a:p>
            <a:pPr indent="-342900" lvl="0" marL="342900" rtl="0" algn="l">
              <a:spcBef>
                <a:spcPts val="400"/>
              </a:spcBef>
              <a:spcAft>
                <a:spcPts val="0"/>
              </a:spcAft>
              <a:buClr>
                <a:schemeClr val="dk1"/>
              </a:buClr>
              <a:buSzPct val="100000"/>
              <a:buChar char="•"/>
            </a:pPr>
            <a:r>
              <a:rPr lang="hr-HR"/>
              <a:t>Što ako oni to ne žele?!</a:t>
            </a:r>
            <a:endParaRPr/>
          </a:p>
          <a:p>
            <a:pPr indent="0" lvl="0" marL="0" rtl="0" algn="l">
              <a:spcBef>
                <a:spcPts val="400"/>
              </a:spcBef>
              <a:spcAft>
                <a:spcPts val="0"/>
              </a:spcAft>
              <a:buClr>
                <a:schemeClr val="dk1"/>
              </a:buClr>
              <a:buSzPct val="100000"/>
              <a:buNone/>
            </a:pPr>
            <a:r>
              <a:t/>
            </a:r>
            <a:endParaRPr/>
          </a:p>
          <a:p>
            <a:pPr indent="-342900" lvl="0" marL="342900" rtl="0" algn="l">
              <a:spcBef>
                <a:spcPts val="400"/>
              </a:spcBef>
              <a:spcAft>
                <a:spcPts val="0"/>
              </a:spcAft>
              <a:buClr>
                <a:schemeClr val="dk1"/>
              </a:buClr>
              <a:buSzPct val="100000"/>
              <a:buChar char="•"/>
            </a:pPr>
            <a:r>
              <a:rPr lang="hr-HR"/>
              <a:t>Što ako to za njihi i njihove roditelje nije važno ili se čak tome protive jer u tome ne vide nikakvu korist. Što ako zbog naših najboljih namjera griješimo?</a:t>
            </a:r>
            <a:endParaRPr/>
          </a:p>
          <a:p>
            <a:pPr indent="-215900" lvl="0" marL="342900" rtl="0" algn="l">
              <a:spcBef>
                <a:spcPts val="400"/>
              </a:spcBef>
              <a:spcAft>
                <a:spcPts val="0"/>
              </a:spcAft>
              <a:buClr>
                <a:schemeClr val="dk1"/>
              </a:buClr>
              <a:buSzPct val="100000"/>
              <a:buNone/>
            </a:pPr>
            <a:r>
              <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6" name="Shape 256"/>
        <p:cNvGrpSpPr/>
        <p:nvPr/>
      </p:nvGrpSpPr>
      <p:grpSpPr>
        <a:xfrm>
          <a:off x="0" y="0"/>
          <a:ext cx="0" cy="0"/>
          <a:chOff x="0" y="0"/>
          <a:chExt cx="0" cy="0"/>
        </a:xfrm>
      </p:grpSpPr>
      <p:sp>
        <p:nvSpPr>
          <p:cNvPr id="257" name="Google Shape;257;p32"/>
          <p:cNvSpPr txBox="1"/>
          <p:nvPr>
            <p:ph idx="1" type="body"/>
          </p:nvPr>
        </p:nvSpPr>
        <p:spPr>
          <a:xfrm>
            <a:off x="457200" y="838200"/>
            <a:ext cx="8229600" cy="5287963"/>
          </a:xfrm>
          <a:prstGeom prst="rect">
            <a:avLst/>
          </a:prstGeom>
          <a:noFill/>
          <a:ln>
            <a:noFill/>
          </a:ln>
        </p:spPr>
        <p:txBody>
          <a:bodyPr anchorCtr="0" anchor="t" bIns="45700" lIns="91425" spcFirstLastPara="1" rIns="91425" wrap="square" tIns="45700">
            <a:normAutofit fontScale="70000" lnSpcReduction="20000"/>
          </a:bodyPr>
          <a:lstStyle/>
          <a:p>
            <a:pPr indent="-342900" lvl="0" marL="342900" rtl="0" algn="l">
              <a:lnSpc>
                <a:spcPct val="120000"/>
              </a:lnSpc>
              <a:spcBef>
                <a:spcPts val="0"/>
              </a:spcBef>
              <a:spcAft>
                <a:spcPts val="0"/>
              </a:spcAft>
              <a:buClr>
                <a:schemeClr val="dk1"/>
              </a:buClr>
              <a:buSzPct val="100000"/>
              <a:buChar char="•"/>
            </a:pPr>
            <a:r>
              <a:rPr lang="hr-HR"/>
              <a:t>Jačim orijentiranjem na pružanje mogućnosti savladavanja osnovnih elemenata obrazovnih aktivnosti poput temeljnih vještina (čitanje, pisanje, reproduciranje znanja), širenja vokabulara i pojmovnih slika i uzročno-posljedičnih odnosa među pojavama u svakodnevnom životu umjesto orijentacije na količinu gradiva koje učenik savlada. Nažalost, često se događa da nastavnici srčano objasne veze među pojavnostima a da im promakne kako učenici uopće ne poznaju (ili ne shvaćaju) osnovne pojmove koji se koriste prilikom objašnjavanja (poput inzistiranja na pisanju riječi „Kupa“ velikim slovom bez spoznaje da učenik ne da ne zna što je Kupa, već mu je i pojam rijeke potpuno stran – u osnovi je sasvim logično da neće moći zaključiti kako se naziv rijeke piše velikim slovom kad ne zna što je rijeka!). Nažalost, to tehnički u najvećem dijelu slučajeva nije moguće provesti bez nepoštivanja obrazovnih normi propisanih od strane ministarstva kroz Nastavni plan i program.</a:t>
            </a:r>
            <a:endParaRPr/>
          </a:p>
          <a:p>
            <a:pPr indent="-200660" lvl="0" marL="342900" rtl="0" algn="l">
              <a:lnSpc>
                <a:spcPct val="120000"/>
              </a:lnSpc>
              <a:spcBef>
                <a:spcPts val="448"/>
              </a:spcBef>
              <a:spcAft>
                <a:spcPts val="0"/>
              </a:spcAft>
              <a:buClr>
                <a:schemeClr val="dk1"/>
              </a:buClr>
              <a:buSzPct val="100000"/>
              <a:buNone/>
            </a:pPr>
            <a:r>
              <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1" name="Shape 261"/>
        <p:cNvGrpSpPr/>
        <p:nvPr/>
      </p:nvGrpSpPr>
      <p:grpSpPr>
        <a:xfrm>
          <a:off x="0" y="0"/>
          <a:ext cx="0" cy="0"/>
          <a:chOff x="0" y="0"/>
          <a:chExt cx="0" cy="0"/>
        </a:xfrm>
      </p:grpSpPr>
      <p:sp>
        <p:nvSpPr>
          <p:cNvPr id="262" name="Google Shape;262;p3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92500" lnSpcReduction="10000"/>
          </a:bodyPr>
          <a:lstStyle/>
          <a:p>
            <a:pPr indent="-342900" lvl="0" marL="342900" rtl="0" algn="l">
              <a:spcBef>
                <a:spcPts val="0"/>
              </a:spcBef>
              <a:spcAft>
                <a:spcPts val="0"/>
              </a:spcAft>
              <a:buClr>
                <a:schemeClr val="dk1"/>
              </a:buClr>
              <a:buSzPct val="100000"/>
              <a:buChar char="•"/>
            </a:pPr>
            <a:r>
              <a:rPr lang="hr-HR"/>
              <a:t>Smatram da ih u našoj školi pokušavamo naučiti najprije odgovornosti, da budu odgovorni za svoje ponašanje, za svoje postupke i da će zbog njih snositi posljedice dali to bila nagrada ili neki oblik kazne. Smatram da je ta odgovornost njihova općenito najveća mana. Kako mali broj naših učenika nastavlja obrazovanje u srednjoj školi onda je i cjeloživotno učenje tu manje zastupljeno, premda naravno da se radi i na tome kod određenih učenika.</a:t>
            </a:r>
            <a:endParaRPr/>
          </a:p>
          <a:p>
            <a:pPr indent="-154940" lvl="0" marL="342900" rtl="0" algn="l">
              <a:spcBef>
                <a:spcPts val="592"/>
              </a:spcBef>
              <a:spcAft>
                <a:spcPts val="0"/>
              </a:spcAft>
              <a:buClr>
                <a:schemeClr val="dk1"/>
              </a:buClr>
              <a:buSzPct val="100000"/>
              <a:buNone/>
            </a:pPr>
            <a:r>
              <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6" name="Shape 266"/>
        <p:cNvGrpSpPr/>
        <p:nvPr/>
      </p:nvGrpSpPr>
      <p:grpSpPr>
        <a:xfrm>
          <a:off x="0" y="0"/>
          <a:ext cx="0" cy="0"/>
          <a:chOff x="0" y="0"/>
          <a:chExt cx="0" cy="0"/>
        </a:xfrm>
      </p:grpSpPr>
      <p:sp>
        <p:nvSpPr>
          <p:cNvPr id="267" name="Google Shape;267;p34"/>
          <p:cNvSpPr txBox="1"/>
          <p:nvPr>
            <p:ph idx="1" type="body"/>
          </p:nvPr>
        </p:nvSpPr>
        <p:spPr>
          <a:xfrm>
            <a:off x="152400" y="1143000"/>
            <a:ext cx="8229600" cy="5211763"/>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dk1"/>
              </a:buClr>
              <a:buSzPts val="3200"/>
              <a:buNone/>
            </a:pPr>
            <a:r>
              <a:t/>
            </a:r>
            <a:endParaRPr/>
          </a:p>
        </p:txBody>
      </p:sp>
      <p:pic>
        <p:nvPicPr>
          <p:cNvPr descr="C:\Users\Dario\Downloads\_sp-moc-reci-hvala.jpg" id="268" name="Google Shape;268;p34"/>
          <p:cNvPicPr preferRelativeResize="0"/>
          <p:nvPr/>
        </p:nvPicPr>
        <p:blipFill rotWithShape="1">
          <a:blip r:embed="rId3">
            <a:alphaModFix/>
          </a:blip>
          <a:srcRect b="0" l="0" r="0" t="0"/>
          <a:stretch/>
        </p:blipFill>
        <p:spPr>
          <a:xfrm rot="-636812">
            <a:off x="1919113" y="1877451"/>
            <a:ext cx="4953000" cy="3095625"/>
          </a:xfrm>
          <a:prstGeom prst="rect">
            <a:avLst/>
          </a:prstGeom>
          <a:noFill/>
          <a:ln>
            <a:noFill/>
          </a:ln>
        </p:spPr>
      </p:pic>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2" name="Shape 272"/>
        <p:cNvGrpSpPr/>
        <p:nvPr/>
      </p:nvGrpSpPr>
      <p:grpSpPr>
        <a:xfrm>
          <a:off x="0" y="0"/>
          <a:ext cx="0" cy="0"/>
          <a:chOff x="0" y="0"/>
          <a:chExt cx="0" cy="0"/>
        </a:xfrm>
      </p:grpSpPr>
      <p:sp>
        <p:nvSpPr>
          <p:cNvPr id="273" name="Google Shape;273;p3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hr-HR"/>
              <a:t>RAZVOJNI PLAN ŠKOLE</a:t>
            </a:r>
            <a:endParaRPr/>
          </a:p>
        </p:txBody>
      </p:sp>
      <p:graphicFrame>
        <p:nvGraphicFramePr>
          <p:cNvPr id="274" name="Google Shape;274;p35"/>
          <p:cNvGraphicFramePr/>
          <p:nvPr/>
        </p:nvGraphicFramePr>
        <p:xfrm>
          <a:off x="381000" y="1752600"/>
          <a:ext cx="3000000" cy="3000000"/>
        </p:xfrm>
        <a:graphic>
          <a:graphicData uri="http://schemas.openxmlformats.org/drawingml/2006/table">
            <a:tbl>
              <a:tblPr bandRow="1" firstCol="1" firstRow="1">
                <a:noFill/>
                <a:tableStyleId>{455557C8-2748-4BFB-9CF3-BB34974FED05}</a:tableStyleId>
              </a:tblPr>
              <a:tblGrid>
                <a:gridCol w="1211650"/>
                <a:gridCol w="1074350"/>
                <a:gridCol w="2133600"/>
                <a:gridCol w="1164475"/>
                <a:gridCol w="841225"/>
                <a:gridCol w="1804300"/>
              </a:tblGrid>
              <a:tr h="1011125">
                <a:tc>
                  <a:txBody>
                    <a:bodyPr/>
                    <a:lstStyle/>
                    <a:p>
                      <a:pPr indent="0" lvl="0" marL="0" marR="0" rtl="0" algn="ctr">
                        <a:lnSpc>
                          <a:spcPct val="115000"/>
                        </a:lnSpc>
                        <a:spcBef>
                          <a:spcPts val="0"/>
                        </a:spcBef>
                        <a:spcAft>
                          <a:spcPts val="0"/>
                        </a:spcAft>
                        <a:buNone/>
                      </a:pPr>
                      <a:r>
                        <a:rPr lang="hr-HR" sz="1600" u="none" cap="none" strike="noStrike"/>
                        <a:t>Prioritetno područje</a:t>
                      </a:r>
                      <a:endParaRPr sz="1400" u="none" cap="none" strike="noStrike">
                        <a:latin typeface="Calibri"/>
                        <a:ea typeface="Calibri"/>
                        <a:cs typeface="Calibri"/>
                        <a:sym typeface="Calibri"/>
                      </a:endParaRPr>
                    </a:p>
                  </a:txBody>
                  <a:tcPr marT="0" marB="0" marR="65950" marL="65950"/>
                </a:tc>
                <a:tc>
                  <a:txBody>
                    <a:bodyPr/>
                    <a:lstStyle/>
                    <a:p>
                      <a:pPr indent="0" lvl="0" marL="0" marR="0" rtl="0" algn="ctr">
                        <a:lnSpc>
                          <a:spcPct val="115000"/>
                        </a:lnSpc>
                        <a:spcBef>
                          <a:spcPts val="0"/>
                        </a:spcBef>
                        <a:spcAft>
                          <a:spcPts val="0"/>
                        </a:spcAft>
                        <a:buNone/>
                      </a:pPr>
                      <a:r>
                        <a:rPr lang="hr-HR" sz="1600" u="none" cap="none" strike="noStrike"/>
                        <a:t>Ciljevi</a:t>
                      </a:r>
                      <a:endParaRPr sz="1400" u="none" cap="none" strike="noStrike">
                        <a:latin typeface="Calibri"/>
                        <a:ea typeface="Calibri"/>
                        <a:cs typeface="Calibri"/>
                        <a:sym typeface="Calibri"/>
                      </a:endParaRPr>
                    </a:p>
                  </a:txBody>
                  <a:tcPr marT="0" marB="0" marR="65950" marL="65950"/>
                </a:tc>
                <a:tc>
                  <a:txBody>
                    <a:bodyPr/>
                    <a:lstStyle/>
                    <a:p>
                      <a:pPr indent="0" lvl="0" marL="0" marR="0" rtl="0" algn="ctr">
                        <a:lnSpc>
                          <a:spcPct val="115000"/>
                        </a:lnSpc>
                        <a:spcBef>
                          <a:spcPts val="0"/>
                        </a:spcBef>
                        <a:spcAft>
                          <a:spcPts val="0"/>
                        </a:spcAft>
                        <a:buNone/>
                      </a:pPr>
                      <a:r>
                        <a:rPr lang="hr-HR" sz="1600" u="none" cap="none" strike="noStrike"/>
                        <a:t>Metode i aktivnosti za ostvarivanje ciljeva</a:t>
                      </a:r>
                      <a:endParaRPr sz="1400" u="none" cap="none" strike="noStrike">
                        <a:latin typeface="Calibri"/>
                        <a:ea typeface="Calibri"/>
                        <a:cs typeface="Calibri"/>
                        <a:sym typeface="Calibri"/>
                      </a:endParaRPr>
                    </a:p>
                  </a:txBody>
                  <a:tcPr marT="0" marB="0" marR="65950" marL="65950"/>
                </a:tc>
                <a:tc>
                  <a:txBody>
                    <a:bodyPr/>
                    <a:lstStyle/>
                    <a:p>
                      <a:pPr indent="0" lvl="0" marL="0" marR="0" rtl="0" algn="ctr">
                        <a:lnSpc>
                          <a:spcPct val="115000"/>
                        </a:lnSpc>
                        <a:spcBef>
                          <a:spcPts val="0"/>
                        </a:spcBef>
                        <a:spcAft>
                          <a:spcPts val="0"/>
                        </a:spcAft>
                        <a:buNone/>
                      </a:pPr>
                      <a:r>
                        <a:rPr lang="hr-HR" sz="1600" u="none" cap="none" strike="noStrike"/>
                        <a:t>Nužni resursi</a:t>
                      </a:r>
                      <a:br>
                        <a:rPr lang="hr-HR" sz="1600" u="none" cap="none" strike="noStrike"/>
                      </a:br>
                      <a:r>
                        <a:rPr lang="hr-HR" sz="1600" u="none" cap="none" strike="noStrike"/>
                        <a:t>(financijski, organizacijski, ljudski)</a:t>
                      </a:r>
                      <a:endParaRPr sz="1400" u="none" cap="none" strike="noStrike">
                        <a:latin typeface="Calibri"/>
                        <a:ea typeface="Calibri"/>
                        <a:cs typeface="Calibri"/>
                        <a:sym typeface="Calibri"/>
                      </a:endParaRPr>
                    </a:p>
                  </a:txBody>
                  <a:tcPr marT="0" marB="0" marR="65950" marL="65950"/>
                </a:tc>
                <a:tc>
                  <a:txBody>
                    <a:bodyPr/>
                    <a:lstStyle/>
                    <a:p>
                      <a:pPr indent="0" lvl="0" marL="0" marR="0" rtl="0" algn="ctr">
                        <a:lnSpc>
                          <a:spcPct val="115000"/>
                        </a:lnSpc>
                        <a:spcBef>
                          <a:spcPts val="0"/>
                        </a:spcBef>
                        <a:spcAft>
                          <a:spcPts val="0"/>
                        </a:spcAft>
                        <a:buNone/>
                      </a:pPr>
                      <a:r>
                        <a:rPr lang="hr-HR" sz="1400" u="none" cap="none" strike="noStrike"/>
                        <a:t>Datum do kojega će se cilj ostvariti</a:t>
                      </a:r>
                      <a:endParaRPr sz="1200" u="none" cap="none" strike="noStrike">
                        <a:latin typeface="Calibri"/>
                        <a:ea typeface="Calibri"/>
                        <a:cs typeface="Calibri"/>
                        <a:sym typeface="Calibri"/>
                      </a:endParaRPr>
                    </a:p>
                  </a:txBody>
                  <a:tcPr marT="0" marB="0" marR="65950" marL="65950"/>
                </a:tc>
                <a:tc>
                  <a:txBody>
                    <a:bodyPr/>
                    <a:lstStyle/>
                    <a:p>
                      <a:pPr indent="0" lvl="0" marL="0" marR="0" rtl="0" algn="ctr">
                        <a:lnSpc>
                          <a:spcPct val="115000"/>
                        </a:lnSpc>
                        <a:spcBef>
                          <a:spcPts val="0"/>
                        </a:spcBef>
                        <a:spcAft>
                          <a:spcPts val="0"/>
                        </a:spcAft>
                        <a:buNone/>
                      </a:pPr>
                      <a:r>
                        <a:rPr lang="hr-HR" sz="1600" u="none" cap="none" strike="noStrike"/>
                        <a:t>Mjerljivi pokazatelji ostvarivanja ciljeva</a:t>
                      </a:r>
                      <a:endParaRPr sz="1400" u="none" cap="none" strike="noStrike">
                        <a:latin typeface="Calibri"/>
                        <a:ea typeface="Calibri"/>
                        <a:cs typeface="Calibri"/>
                        <a:sym typeface="Calibri"/>
                      </a:endParaRPr>
                    </a:p>
                  </a:txBody>
                  <a:tcPr marT="0" marB="0" marR="65950" marL="65950"/>
                </a:tc>
              </a:tr>
              <a:tr h="202225">
                <a:tc>
                  <a:txBody>
                    <a:bodyPr/>
                    <a:lstStyle/>
                    <a:p>
                      <a:pPr indent="0" lvl="0" marL="0" marR="0" rtl="0" algn="ctr">
                        <a:lnSpc>
                          <a:spcPct val="115000"/>
                        </a:lnSpc>
                        <a:spcBef>
                          <a:spcPts val="0"/>
                        </a:spcBef>
                        <a:spcAft>
                          <a:spcPts val="0"/>
                        </a:spcAft>
                        <a:buNone/>
                      </a:pPr>
                      <a:r>
                        <a:rPr lang="hr-HR" sz="1200" u="none" cap="none" strike="noStrike"/>
                        <a:t> </a:t>
                      </a:r>
                      <a:endParaRPr sz="1100" u="none" cap="none" strike="noStrike">
                        <a:latin typeface="Calibri"/>
                        <a:ea typeface="Calibri"/>
                        <a:cs typeface="Calibri"/>
                        <a:sym typeface="Calibri"/>
                      </a:endParaRPr>
                    </a:p>
                  </a:txBody>
                  <a:tcPr marT="0" marB="0" marR="65950" marL="65950"/>
                </a:tc>
                <a:tc>
                  <a:txBody>
                    <a:bodyPr/>
                    <a:lstStyle/>
                    <a:p>
                      <a:pPr indent="0" lvl="0" marL="0" marR="0" rtl="0" algn="ctr">
                        <a:lnSpc>
                          <a:spcPct val="115000"/>
                        </a:lnSpc>
                        <a:spcBef>
                          <a:spcPts val="0"/>
                        </a:spcBef>
                        <a:spcAft>
                          <a:spcPts val="0"/>
                        </a:spcAft>
                        <a:buNone/>
                      </a:pPr>
                      <a:r>
                        <a:rPr lang="hr-HR" sz="1200" u="none" cap="none" strike="noStrike"/>
                        <a:t> </a:t>
                      </a:r>
                      <a:endParaRPr sz="1100" u="none" cap="none" strike="noStrike">
                        <a:latin typeface="Calibri"/>
                        <a:ea typeface="Calibri"/>
                        <a:cs typeface="Calibri"/>
                        <a:sym typeface="Calibri"/>
                      </a:endParaRPr>
                    </a:p>
                  </a:txBody>
                  <a:tcPr marT="0" marB="0" marR="65950" marL="65950"/>
                </a:tc>
                <a:tc>
                  <a:txBody>
                    <a:bodyPr/>
                    <a:lstStyle/>
                    <a:p>
                      <a:pPr indent="0" lvl="0" marL="0" marR="0" rtl="0" algn="ctr">
                        <a:lnSpc>
                          <a:spcPct val="115000"/>
                        </a:lnSpc>
                        <a:spcBef>
                          <a:spcPts val="0"/>
                        </a:spcBef>
                        <a:spcAft>
                          <a:spcPts val="0"/>
                        </a:spcAft>
                        <a:buNone/>
                      </a:pPr>
                      <a:r>
                        <a:rPr lang="hr-HR" sz="1200" u="none" cap="none" strike="noStrike"/>
                        <a:t> </a:t>
                      </a:r>
                      <a:endParaRPr sz="1100" u="none" cap="none" strike="noStrike">
                        <a:latin typeface="Calibri"/>
                        <a:ea typeface="Calibri"/>
                        <a:cs typeface="Calibri"/>
                        <a:sym typeface="Calibri"/>
                      </a:endParaRPr>
                    </a:p>
                  </a:txBody>
                  <a:tcPr marT="0" marB="0" marR="65950" marL="65950"/>
                </a:tc>
                <a:tc>
                  <a:txBody>
                    <a:bodyPr/>
                    <a:lstStyle/>
                    <a:p>
                      <a:pPr indent="0" lvl="0" marL="0" marR="0" rtl="0" algn="ctr">
                        <a:lnSpc>
                          <a:spcPct val="115000"/>
                        </a:lnSpc>
                        <a:spcBef>
                          <a:spcPts val="0"/>
                        </a:spcBef>
                        <a:spcAft>
                          <a:spcPts val="0"/>
                        </a:spcAft>
                        <a:buNone/>
                      </a:pPr>
                      <a:r>
                        <a:rPr lang="hr-HR" sz="1200" u="none" cap="none" strike="noStrike"/>
                        <a:t> </a:t>
                      </a:r>
                      <a:endParaRPr sz="1100" u="none" cap="none" strike="noStrike">
                        <a:latin typeface="Calibri"/>
                        <a:ea typeface="Calibri"/>
                        <a:cs typeface="Calibri"/>
                        <a:sym typeface="Calibri"/>
                      </a:endParaRPr>
                    </a:p>
                  </a:txBody>
                  <a:tcPr marT="0" marB="0" marR="65950" marL="65950"/>
                </a:tc>
                <a:tc>
                  <a:txBody>
                    <a:bodyPr/>
                    <a:lstStyle/>
                    <a:p>
                      <a:pPr indent="0" lvl="0" marL="0" marR="0" rtl="0" algn="ctr">
                        <a:lnSpc>
                          <a:spcPct val="115000"/>
                        </a:lnSpc>
                        <a:spcBef>
                          <a:spcPts val="0"/>
                        </a:spcBef>
                        <a:spcAft>
                          <a:spcPts val="0"/>
                        </a:spcAft>
                        <a:buNone/>
                      </a:pPr>
                      <a:r>
                        <a:rPr lang="hr-HR" sz="1200" u="none" cap="none" strike="noStrike"/>
                        <a:t> </a:t>
                      </a:r>
                      <a:endParaRPr sz="1100" u="none" cap="none" strike="noStrike">
                        <a:latin typeface="Calibri"/>
                        <a:ea typeface="Calibri"/>
                        <a:cs typeface="Calibri"/>
                        <a:sym typeface="Calibri"/>
                      </a:endParaRPr>
                    </a:p>
                  </a:txBody>
                  <a:tcPr marT="0" marB="0" marR="65950" marL="65950"/>
                </a:tc>
                <a:tc>
                  <a:txBody>
                    <a:bodyPr/>
                    <a:lstStyle/>
                    <a:p>
                      <a:pPr indent="0" lvl="0" marL="0" marR="0" rtl="0" algn="ctr">
                        <a:lnSpc>
                          <a:spcPct val="115000"/>
                        </a:lnSpc>
                        <a:spcBef>
                          <a:spcPts val="0"/>
                        </a:spcBef>
                        <a:spcAft>
                          <a:spcPts val="0"/>
                        </a:spcAft>
                        <a:buNone/>
                      </a:pPr>
                      <a:r>
                        <a:rPr lang="hr-HR" sz="1200" u="none" cap="none" strike="noStrike"/>
                        <a:t> </a:t>
                      </a:r>
                      <a:endParaRPr sz="1100" u="none" cap="none" strike="noStrike">
                        <a:latin typeface="Calibri"/>
                        <a:ea typeface="Calibri"/>
                        <a:cs typeface="Calibri"/>
                        <a:sym typeface="Calibri"/>
                      </a:endParaRPr>
                    </a:p>
                  </a:txBody>
                  <a:tcPr marT="0" marB="0" marR="65950" marL="65950"/>
                </a:tc>
              </a:tr>
              <a:tr h="202225">
                <a:tc>
                  <a:txBody>
                    <a:bodyPr/>
                    <a:lstStyle/>
                    <a:p>
                      <a:pPr indent="0" lvl="0" marL="0" marR="0" rtl="0" algn="ctr">
                        <a:lnSpc>
                          <a:spcPct val="115000"/>
                        </a:lnSpc>
                        <a:spcBef>
                          <a:spcPts val="0"/>
                        </a:spcBef>
                        <a:spcAft>
                          <a:spcPts val="0"/>
                        </a:spcAft>
                        <a:buNone/>
                      </a:pPr>
                      <a:r>
                        <a:rPr lang="hr-HR" sz="1200" u="none" cap="none" strike="noStrike"/>
                        <a:t> </a:t>
                      </a:r>
                      <a:endParaRPr sz="1100" u="none" cap="none" strike="noStrike">
                        <a:latin typeface="Calibri"/>
                        <a:ea typeface="Calibri"/>
                        <a:cs typeface="Calibri"/>
                        <a:sym typeface="Calibri"/>
                      </a:endParaRPr>
                    </a:p>
                  </a:txBody>
                  <a:tcPr marT="0" marB="0" marR="65950" marL="65950"/>
                </a:tc>
                <a:tc>
                  <a:txBody>
                    <a:bodyPr/>
                    <a:lstStyle/>
                    <a:p>
                      <a:pPr indent="0" lvl="0" marL="0" marR="0" rtl="0" algn="ctr">
                        <a:lnSpc>
                          <a:spcPct val="115000"/>
                        </a:lnSpc>
                        <a:spcBef>
                          <a:spcPts val="0"/>
                        </a:spcBef>
                        <a:spcAft>
                          <a:spcPts val="0"/>
                        </a:spcAft>
                        <a:buNone/>
                      </a:pPr>
                      <a:r>
                        <a:rPr lang="hr-HR" sz="1200" u="none" cap="none" strike="noStrike"/>
                        <a:t> </a:t>
                      </a:r>
                      <a:endParaRPr sz="1100" u="none" cap="none" strike="noStrike">
                        <a:latin typeface="Calibri"/>
                        <a:ea typeface="Calibri"/>
                        <a:cs typeface="Calibri"/>
                        <a:sym typeface="Calibri"/>
                      </a:endParaRPr>
                    </a:p>
                  </a:txBody>
                  <a:tcPr marT="0" marB="0" marR="65950" marL="65950"/>
                </a:tc>
                <a:tc>
                  <a:txBody>
                    <a:bodyPr/>
                    <a:lstStyle/>
                    <a:p>
                      <a:pPr indent="0" lvl="0" marL="0" marR="0" rtl="0" algn="ctr">
                        <a:lnSpc>
                          <a:spcPct val="115000"/>
                        </a:lnSpc>
                        <a:spcBef>
                          <a:spcPts val="0"/>
                        </a:spcBef>
                        <a:spcAft>
                          <a:spcPts val="0"/>
                        </a:spcAft>
                        <a:buNone/>
                      </a:pPr>
                      <a:r>
                        <a:rPr lang="hr-HR" sz="1200" u="none" cap="none" strike="noStrike"/>
                        <a:t> </a:t>
                      </a:r>
                      <a:endParaRPr sz="1100" u="none" cap="none" strike="noStrike">
                        <a:latin typeface="Calibri"/>
                        <a:ea typeface="Calibri"/>
                        <a:cs typeface="Calibri"/>
                        <a:sym typeface="Calibri"/>
                      </a:endParaRPr>
                    </a:p>
                  </a:txBody>
                  <a:tcPr marT="0" marB="0" marR="65950" marL="65950"/>
                </a:tc>
                <a:tc>
                  <a:txBody>
                    <a:bodyPr/>
                    <a:lstStyle/>
                    <a:p>
                      <a:pPr indent="0" lvl="0" marL="0" marR="0" rtl="0" algn="ctr">
                        <a:lnSpc>
                          <a:spcPct val="115000"/>
                        </a:lnSpc>
                        <a:spcBef>
                          <a:spcPts val="0"/>
                        </a:spcBef>
                        <a:spcAft>
                          <a:spcPts val="0"/>
                        </a:spcAft>
                        <a:buNone/>
                      </a:pPr>
                      <a:r>
                        <a:rPr lang="hr-HR" sz="1200" u="none" cap="none" strike="noStrike"/>
                        <a:t> </a:t>
                      </a:r>
                      <a:endParaRPr sz="1100" u="none" cap="none" strike="noStrike">
                        <a:latin typeface="Calibri"/>
                        <a:ea typeface="Calibri"/>
                        <a:cs typeface="Calibri"/>
                        <a:sym typeface="Calibri"/>
                      </a:endParaRPr>
                    </a:p>
                  </a:txBody>
                  <a:tcPr marT="0" marB="0" marR="65950" marL="65950"/>
                </a:tc>
                <a:tc>
                  <a:txBody>
                    <a:bodyPr/>
                    <a:lstStyle/>
                    <a:p>
                      <a:pPr indent="0" lvl="0" marL="0" marR="0" rtl="0" algn="ctr">
                        <a:lnSpc>
                          <a:spcPct val="115000"/>
                        </a:lnSpc>
                        <a:spcBef>
                          <a:spcPts val="0"/>
                        </a:spcBef>
                        <a:spcAft>
                          <a:spcPts val="0"/>
                        </a:spcAft>
                        <a:buNone/>
                      </a:pPr>
                      <a:r>
                        <a:rPr lang="hr-HR" sz="1200" u="none" cap="none" strike="noStrike"/>
                        <a:t> </a:t>
                      </a:r>
                      <a:endParaRPr sz="1100" u="none" cap="none" strike="noStrike">
                        <a:latin typeface="Calibri"/>
                        <a:ea typeface="Calibri"/>
                        <a:cs typeface="Calibri"/>
                        <a:sym typeface="Calibri"/>
                      </a:endParaRPr>
                    </a:p>
                  </a:txBody>
                  <a:tcPr marT="0" marB="0" marR="65950" marL="65950"/>
                </a:tc>
                <a:tc>
                  <a:txBody>
                    <a:bodyPr/>
                    <a:lstStyle/>
                    <a:p>
                      <a:pPr indent="0" lvl="0" marL="0" marR="0" rtl="0" algn="ctr">
                        <a:lnSpc>
                          <a:spcPct val="115000"/>
                        </a:lnSpc>
                        <a:spcBef>
                          <a:spcPts val="0"/>
                        </a:spcBef>
                        <a:spcAft>
                          <a:spcPts val="0"/>
                        </a:spcAft>
                        <a:buNone/>
                      </a:pPr>
                      <a:r>
                        <a:rPr lang="hr-HR" sz="1200" u="none" cap="none" strike="noStrike"/>
                        <a:t> </a:t>
                      </a:r>
                      <a:endParaRPr sz="1100" u="none" cap="none" strike="noStrike">
                        <a:latin typeface="Calibri"/>
                        <a:ea typeface="Calibri"/>
                        <a:cs typeface="Calibri"/>
                        <a:sym typeface="Calibri"/>
                      </a:endParaRPr>
                    </a:p>
                  </a:txBody>
                  <a:tcPr marT="0" marB="0" marR="65950" marL="65950"/>
                </a:tc>
              </a:tr>
              <a:tr h="202225">
                <a:tc>
                  <a:txBody>
                    <a:bodyPr/>
                    <a:lstStyle/>
                    <a:p>
                      <a:pPr indent="0" lvl="0" marL="0" marR="0" rtl="0" algn="ctr">
                        <a:lnSpc>
                          <a:spcPct val="115000"/>
                        </a:lnSpc>
                        <a:spcBef>
                          <a:spcPts val="0"/>
                        </a:spcBef>
                        <a:spcAft>
                          <a:spcPts val="0"/>
                        </a:spcAft>
                        <a:buNone/>
                      </a:pPr>
                      <a:r>
                        <a:rPr lang="hr-HR" sz="1200" u="none" cap="none" strike="noStrike"/>
                        <a:t> </a:t>
                      </a:r>
                      <a:endParaRPr sz="1100" u="none" cap="none" strike="noStrike">
                        <a:latin typeface="Calibri"/>
                        <a:ea typeface="Calibri"/>
                        <a:cs typeface="Calibri"/>
                        <a:sym typeface="Calibri"/>
                      </a:endParaRPr>
                    </a:p>
                  </a:txBody>
                  <a:tcPr marT="0" marB="0" marR="65950" marL="65950"/>
                </a:tc>
                <a:tc>
                  <a:txBody>
                    <a:bodyPr/>
                    <a:lstStyle/>
                    <a:p>
                      <a:pPr indent="0" lvl="0" marL="0" marR="0" rtl="0" algn="ctr">
                        <a:lnSpc>
                          <a:spcPct val="115000"/>
                        </a:lnSpc>
                        <a:spcBef>
                          <a:spcPts val="0"/>
                        </a:spcBef>
                        <a:spcAft>
                          <a:spcPts val="0"/>
                        </a:spcAft>
                        <a:buNone/>
                      </a:pPr>
                      <a:r>
                        <a:rPr lang="hr-HR" sz="1200" u="none" cap="none" strike="noStrike"/>
                        <a:t> </a:t>
                      </a:r>
                      <a:endParaRPr sz="1100" u="none" cap="none" strike="noStrike">
                        <a:latin typeface="Calibri"/>
                        <a:ea typeface="Calibri"/>
                        <a:cs typeface="Calibri"/>
                        <a:sym typeface="Calibri"/>
                      </a:endParaRPr>
                    </a:p>
                  </a:txBody>
                  <a:tcPr marT="0" marB="0" marR="65950" marL="65950"/>
                </a:tc>
                <a:tc>
                  <a:txBody>
                    <a:bodyPr/>
                    <a:lstStyle/>
                    <a:p>
                      <a:pPr indent="0" lvl="0" marL="0" marR="0" rtl="0" algn="ctr">
                        <a:lnSpc>
                          <a:spcPct val="115000"/>
                        </a:lnSpc>
                        <a:spcBef>
                          <a:spcPts val="0"/>
                        </a:spcBef>
                        <a:spcAft>
                          <a:spcPts val="0"/>
                        </a:spcAft>
                        <a:buNone/>
                      </a:pPr>
                      <a:r>
                        <a:rPr lang="hr-HR" sz="1200" u="none" cap="none" strike="noStrike"/>
                        <a:t> </a:t>
                      </a:r>
                      <a:endParaRPr sz="1100" u="none" cap="none" strike="noStrike">
                        <a:latin typeface="Calibri"/>
                        <a:ea typeface="Calibri"/>
                        <a:cs typeface="Calibri"/>
                        <a:sym typeface="Calibri"/>
                      </a:endParaRPr>
                    </a:p>
                  </a:txBody>
                  <a:tcPr marT="0" marB="0" marR="65950" marL="65950"/>
                </a:tc>
                <a:tc>
                  <a:txBody>
                    <a:bodyPr/>
                    <a:lstStyle/>
                    <a:p>
                      <a:pPr indent="0" lvl="0" marL="0" marR="0" rtl="0" algn="ctr">
                        <a:lnSpc>
                          <a:spcPct val="115000"/>
                        </a:lnSpc>
                        <a:spcBef>
                          <a:spcPts val="0"/>
                        </a:spcBef>
                        <a:spcAft>
                          <a:spcPts val="0"/>
                        </a:spcAft>
                        <a:buNone/>
                      </a:pPr>
                      <a:r>
                        <a:rPr lang="hr-HR" sz="1200" u="none" cap="none" strike="noStrike"/>
                        <a:t> </a:t>
                      </a:r>
                      <a:endParaRPr sz="1100" u="none" cap="none" strike="noStrike">
                        <a:latin typeface="Calibri"/>
                        <a:ea typeface="Calibri"/>
                        <a:cs typeface="Calibri"/>
                        <a:sym typeface="Calibri"/>
                      </a:endParaRPr>
                    </a:p>
                  </a:txBody>
                  <a:tcPr marT="0" marB="0" marR="65950" marL="65950"/>
                </a:tc>
                <a:tc>
                  <a:txBody>
                    <a:bodyPr/>
                    <a:lstStyle/>
                    <a:p>
                      <a:pPr indent="0" lvl="0" marL="0" marR="0" rtl="0" algn="ctr">
                        <a:lnSpc>
                          <a:spcPct val="115000"/>
                        </a:lnSpc>
                        <a:spcBef>
                          <a:spcPts val="0"/>
                        </a:spcBef>
                        <a:spcAft>
                          <a:spcPts val="0"/>
                        </a:spcAft>
                        <a:buNone/>
                      </a:pPr>
                      <a:r>
                        <a:rPr lang="hr-HR" sz="1200" u="none" cap="none" strike="noStrike"/>
                        <a:t> </a:t>
                      </a:r>
                      <a:endParaRPr sz="1100" u="none" cap="none" strike="noStrike">
                        <a:latin typeface="Calibri"/>
                        <a:ea typeface="Calibri"/>
                        <a:cs typeface="Calibri"/>
                        <a:sym typeface="Calibri"/>
                      </a:endParaRPr>
                    </a:p>
                  </a:txBody>
                  <a:tcPr marT="0" marB="0" marR="65950" marL="65950"/>
                </a:tc>
                <a:tc>
                  <a:txBody>
                    <a:bodyPr/>
                    <a:lstStyle/>
                    <a:p>
                      <a:pPr indent="0" lvl="0" marL="0" marR="0" rtl="0" algn="ctr">
                        <a:lnSpc>
                          <a:spcPct val="115000"/>
                        </a:lnSpc>
                        <a:spcBef>
                          <a:spcPts val="0"/>
                        </a:spcBef>
                        <a:spcAft>
                          <a:spcPts val="0"/>
                        </a:spcAft>
                        <a:buNone/>
                      </a:pPr>
                      <a:r>
                        <a:rPr lang="hr-HR" sz="1200" u="none" cap="none" strike="noStrike"/>
                        <a:t> </a:t>
                      </a:r>
                      <a:endParaRPr sz="1100" u="none" cap="none" strike="noStrike">
                        <a:latin typeface="Calibri"/>
                        <a:ea typeface="Calibri"/>
                        <a:cs typeface="Calibri"/>
                        <a:sym typeface="Calibri"/>
                      </a:endParaRPr>
                    </a:p>
                  </a:txBody>
                  <a:tcPr marT="0" marB="0" marR="65950" marL="65950"/>
                </a:tc>
              </a:tr>
            </a:tbl>
          </a:graphicData>
        </a:graphic>
      </p:graphicFrame>
      <p:graphicFrame>
        <p:nvGraphicFramePr>
          <p:cNvPr id="275" name="Google Shape;275;p35"/>
          <p:cNvGraphicFramePr/>
          <p:nvPr/>
        </p:nvGraphicFramePr>
        <p:xfrm>
          <a:off x="1371600" y="4267200"/>
          <a:ext cx="6096000" cy="1473200"/>
        </p:xfrm>
        <a:graphic>
          <a:graphicData uri="http://schemas.openxmlformats.org/presentationml/2006/ole">
            <mc:AlternateContent>
              <mc:Choice Requires="v">
                <p:oleObj r:id="rId4" imgH="1473200" imgW="6096000" progId="Word.Document.12" spid="_x0000_s1">
                  <p:embed/>
                </p:oleObj>
              </mc:Choice>
              <mc:Fallback>
                <p:oleObj r:id="rId5" imgH="1473200" imgW="6096000" progId="Word.Document.12">
                  <p:embed/>
                  <p:pic>
                    <p:nvPicPr>
                      <p:cNvPr id="275" name="Google Shape;275;p35"/>
                      <p:cNvPicPr preferRelativeResize="0"/>
                      <p:nvPr/>
                    </p:nvPicPr>
                    <p:blipFill rotWithShape="1">
                      <a:blip r:embed="rId6">
                        <a:alphaModFix/>
                      </a:blip>
                      <a:srcRect b="0" l="0" r="0" t="0"/>
                      <a:stretch/>
                    </p:blipFill>
                    <p:spPr>
                      <a:xfrm>
                        <a:off x="1371600" y="4267200"/>
                        <a:ext cx="6096000" cy="1473200"/>
                      </a:xfrm>
                      <a:prstGeom prst="rect">
                        <a:avLst/>
                      </a:prstGeom>
                      <a:noFill/>
                      <a:ln>
                        <a:noFill/>
                      </a:ln>
                    </p:spPr>
                  </p:pic>
                </p:oleObj>
              </mc:Fallback>
            </mc:AlternateContent>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9" name="Shape 279"/>
        <p:cNvGrpSpPr/>
        <p:nvPr/>
      </p:nvGrpSpPr>
      <p:grpSpPr>
        <a:xfrm>
          <a:off x="0" y="0"/>
          <a:ext cx="0" cy="0"/>
          <a:chOff x="0" y="0"/>
          <a:chExt cx="0" cy="0"/>
        </a:xfrm>
      </p:grpSpPr>
      <p:sp>
        <p:nvSpPr>
          <p:cNvPr id="280" name="Google Shape;280;p36"/>
          <p:cNvSpPr txBox="1"/>
          <p:nvPr>
            <p:ph type="title"/>
          </p:nvPr>
        </p:nvSpPr>
        <p:spPr>
          <a:xfrm>
            <a:off x="381000" y="32657"/>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0070C0"/>
              </a:buClr>
              <a:buSzPts val="4000"/>
              <a:buFont typeface="Arial"/>
              <a:buNone/>
            </a:pPr>
            <a:r>
              <a:rPr b="1" lang="hr-HR" sz="4000">
                <a:solidFill>
                  <a:srgbClr val="0070C0"/>
                </a:solidFill>
                <a:latin typeface="Arial"/>
                <a:ea typeface="Arial"/>
                <a:cs typeface="Arial"/>
                <a:sym typeface="Arial"/>
              </a:rPr>
              <a:t>RAZVOJNI PLAN</a:t>
            </a:r>
            <a:r>
              <a:rPr b="1" lang="hr-HR">
                <a:solidFill>
                  <a:srgbClr val="0070C0"/>
                </a:solidFill>
                <a:latin typeface="Arial"/>
                <a:ea typeface="Arial"/>
                <a:cs typeface="Arial"/>
                <a:sym typeface="Arial"/>
              </a:rPr>
              <a:t> </a:t>
            </a:r>
            <a:r>
              <a:rPr b="1" lang="hr-HR" sz="4000">
                <a:solidFill>
                  <a:srgbClr val="0070C0"/>
                </a:solidFill>
                <a:latin typeface="Arial"/>
                <a:ea typeface="Arial"/>
                <a:cs typeface="Arial"/>
                <a:sym typeface="Arial"/>
              </a:rPr>
              <a:t>za 2016./2017</a:t>
            </a:r>
            <a:r>
              <a:rPr b="1" lang="hr-HR">
                <a:solidFill>
                  <a:srgbClr val="0070C0"/>
                </a:solidFill>
                <a:latin typeface="Arial"/>
                <a:ea typeface="Arial"/>
                <a:cs typeface="Arial"/>
                <a:sym typeface="Arial"/>
              </a:rPr>
              <a:t>.</a:t>
            </a:r>
            <a:endParaRPr b="1">
              <a:solidFill>
                <a:srgbClr val="0070C0"/>
              </a:solidFill>
              <a:latin typeface="Arial"/>
              <a:ea typeface="Arial"/>
              <a:cs typeface="Arial"/>
              <a:sym typeface="Arial"/>
            </a:endParaRPr>
          </a:p>
        </p:txBody>
      </p:sp>
      <p:graphicFrame>
        <p:nvGraphicFramePr>
          <p:cNvPr id="281" name="Google Shape;281;p36"/>
          <p:cNvGraphicFramePr/>
          <p:nvPr/>
        </p:nvGraphicFramePr>
        <p:xfrm>
          <a:off x="685800" y="1600200"/>
          <a:ext cx="7987862" cy="1930400"/>
        </p:xfrm>
        <a:graphic>
          <a:graphicData uri="http://schemas.openxmlformats.org/presentationml/2006/ole">
            <mc:AlternateContent>
              <mc:Choice Requires="v">
                <p:oleObj r:id="rId4" imgH="1930400" imgW="7987862" progId="Word.Document.12" spid="_x0000_s1">
                  <p:embed/>
                </p:oleObj>
              </mc:Choice>
              <mc:Fallback>
                <p:oleObj r:id="rId5" imgH="1930400" imgW="7987862" progId="Word.Document.12">
                  <p:embed/>
                  <p:pic>
                    <p:nvPicPr>
                      <p:cNvPr id="281" name="Google Shape;281;p36"/>
                      <p:cNvPicPr preferRelativeResize="0"/>
                      <p:nvPr/>
                    </p:nvPicPr>
                    <p:blipFill rotWithShape="1">
                      <a:blip r:embed="rId6">
                        <a:alphaModFix/>
                      </a:blip>
                      <a:srcRect b="0" l="0" r="0" t="0"/>
                      <a:stretch/>
                    </p:blipFill>
                    <p:spPr>
                      <a:xfrm>
                        <a:off x="685800" y="1600200"/>
                        <a:ext cx="7987862" cy="1930400"/>
                      </a:xfrm>
                      <a:prstGeom prst="rect">
                        <a:avLst/>
                      </a:prstGeom>
                      <a:noFill/>
                      <a:ln>
                        <a:noFill/>
                      </a:ln>
                    </p:spPr>
                  </p:pic>
                </p:oleObj>
              </mc:Fallback>
            </mc:AlternateContent>
          </a:graphicData>
        </a:graphic>
      </p:graphicFrame>
      <p:sp>
        <p:nvSpPr>
          <p:cNvPr id="282" name="Google Shape;282;p36"/>
          <p:cNvSpPr txBox="1"/>
          <p:nvPr>
            <p:ph idx="1" type="body"/>
          </p:nvPr>
        </p:nvSpPr>
        <p:spPr>
          <a:xfrm>
            <a:off x="533400" y="1447800"/>
            <a:ext cx="8229600" cy="4525963"/>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dk1"/>
              </a:buClr>
              <a:buSzPts val="3200"/>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974806"/>
              </a:buClr>
              <a:buSzPts val="2400"/>
              <a:buFont typeface="Calibri"/>
              <a:buNone/>
            </a:pPr>
            <a:r>
              <a:rPr lang="hr-HR" sz="2400">
                <a:solidFill>
                  <a:srgbClr val="974806"/>
                </a:solidFill>
              </a:rPr>
              <a:t>Upitnik se sastojao od 14  pitanja, a to su :</a:t>
            </a:r>
            <a:br>
              <a:rPr lang="hr-HR" sz="2400">
                <a:solidFill>
                  <a:srgbClr val="974806"/>
                </a:solidFill>
              </a:rPr>
            </a:br>
            <a:endParaRPr sz="2400">
              <a:solidFill>
                <a:srgbClr val="974806"/>
              </a:solidFill>
            </a:endParaRPr>
          </a:p>
        </p:txBody>
      </p:sp>
      <p:sp>
        <p:nvSpPr>
          <p:cNvPr id="103" name="Google Shape;103;p4"/>
          <p:cNvSpPr txBox="1"/>
          <p:nvPr>
            <p:ph idx="1" type="body"/>
          </p:nvPr>
        </p:nvSpPr>
        <p:spPr>
          <a:xfrm>
            <a:off x="457200" y="914400"/>
            <a:ext cx="8229600" cy="5181600"/>
          </a:xfrm>
          <a:prstGeom prst="rect">
            <a:avLst/>
          </a:prstGeom>
          <a:noFill/>
          <a:ln>
            <a:noFill/>
          </a:ln>
        </p:spPr>
        <p:txBody>
          <a:bodyPr anchorCtr="0" anchor="t" bIns="45700" lIns="91425" spcFirstLastPara="1" rIns="91425" wrap="square" tIns="45700">
            <a:normAutofit fontScale="25000" lnSpcReduction="20000"/>
          </a:bodyPr>
          <a:lstStyle/>
          <a:p>
            <a:pPr indent="0" lvl="0" marL="0" rtl="0" algn="l">
              <a:spcBef>
                <a:spcPts val="0"/>
              </a:spcBef>
              <a:spcAft>
                <a:spcPts val="0"/>
              </a:spcAft>
              <a:buClr>
                <a:schemeClr val="dk1"/>
              </a:buClr>
              <a:buSzPct val="100000"/>
              <a:buNone/>
            </a:pPr>
            <a:r>
              <a:rPr lang="hr-HR"/>
              <a:t> </a:t>
            </a:r>
            <a:endParaRPr/>
          </a:p>
          <a:p>
            <a:pPr indent="0" lvl="0" marL="0" rtl="0" algn="l">
              <a:lnSpc>
                <a:spcPct val="120000"/>
              </a:lnSpc>
              <a:spcBef>
                <a:spcPts val="320"/>
              </a:spcBef>
              <a:spcAft>
                <a:spcPts val="0"/>
              </a:spcAft>
              <a:buClr>
                <a:schemeClr val="dk1"/>
              </a:buClr>
              <a:buSzPct val="100000"/>
              <a:buNone/>
            </a:pPr>
            <a:r>
              <a:rPr b="1" lang="hr-HR" sz="6400">
                <a:latin typeface="Quattrocento Sans"/>
                <a:ea typeface="Quattrocento Sans"/>
                <a:cs typeface="Quattrocento Sans"/>
                <a:sym typeface="Quattrocento Sans"/>
              </a:rPr>
              <a:t>Područje upravljanja </a:t>
            </a:r>
            <a:r>
              <a:rPr lang="hr-HR" sz="6400">
                <a:latin typeface="Quattrocento Sans"/>
                <a:ea typeface="Quattrocento Sans"/>
                <a:cs typeface="Quattrocento Sans"/>
                <a:sym typeface="Quattrocento Sans"/>
              </a:rPr>
              <a:t>(informiranje, povjerenje, komunikacija, objektivnost, odgovornost,…)</a:t>
            </a:r>
            <a:endParaRPr sz="6400">
              <a:latin typeface="Quattrocento Sans"/>
              <a:ea typeface="Quattrocento Sans"/>
              <a:cs typeface="Quattrocento Sans"/>
              <a:sym typeface="Quattrocento Sans"/>
            </a:endParaRPr>
          </a:p>
          <a:p>
            <a:pPr indent="-342900" lvl="0" marL="342900" rtl="0" algn="l">
              <a:lnSpc>
                <a:spcPct val="120000"/>
              </a:lnSpc>
              <a:spcBef>
                <a:spcPts val="320"/>
              </a:spcBef>
              <a:spcAft>
                <a:spcPts val="0"/>
              </a:spcAft>
              <a:buClr>
                <a:schemeClr val="dk1"/>
              </a:buClr>
              <a:buSzPct val="100000"/>
              <a:buChar char="•"/>
            </a:pPr>
            <a:r>
              <a:rPr b="1" lang="hr-HR" sz="6400">
                <a:latin typeface="Quattrocento Sans"/>
                <a:ea typeface="Quattrocento Sans"/>
                <a:cs typeface="Quattrocento Sans"/>
                <a:sym typeface="Quattrocento Sans"/>
              </a:rPr>
              <a:t>Koje su po vašem mišljenju dobre strane upravljanja školom?</a:t>
            </a:r>
            <a:endParaRPr sz="6400">
              <a:latin typeface="Quattrocento Sans"/>
              <a:ea typeface="Quattrocento Sans"/>
              <a:cs typeface="Quattrocento Sans"/>
              <a:sym typeface="Quattrocento Sans"/>
            </a:endParaRPr>
          </a:p>
          <a:p>
            <a:pPr indent="-342900" lvl="0" marL="342900" rtl="0" algn="l">
              <a:lnSpc>
                <a:spcPct val="120000"/>
              </a:lnSpc>
              <a:spcBef>
                <a:spcPts val="320"/>
              </a:spcBef>
              <a:spcAft>
                <a:spcPts val="0"/>
              </a:spcAft>
              <a:buClr>
                <a:schemeClr val="dk1"/>
              </a:buClr>
              <a:buSzPct val="100000"/>
              <a:buChar char="•"/>
            </a:pPr>
            <a:r>
              <a:rPr b="1" lang="hr-HR" sz="6400">
                <a:latin typeface="Quattrocento Sans"/>
                <a:ea typeface="Quattrocento Sans"/>
                <a:cs typeface="Quattrocento Sans"/>
                <a:sym typeface="Quattrocento Sans"/>
              </a:rPr>
              <a:t>Koji su po vašem mišljenju nedostaci upravljanja školom?</a:t>
            </a:r>
            <a:endParaRPr/>
          </a:p>
          <a:p>
            <a:pPr indent="0" lvl="0" marL="0" rtl="0" algn="l">
              <a:lnSpc>
                <a:spcPct val="120000"/>
              </a:lnSpc>
              <a:spcBef>
                <a:spcPts val="320"/>
              </a:spcBef>
              <a:spcAft>
                <a:spcPts val="0"/>
              </a:spcAft>
              <a:buClr>
                <a:schemeClr val="dk1"/>
              </a:buClr>
              <a:buSzPct val="100000"/>
              <a:buNone/>
            </a:pPr>
            <a:r>
              <a:t/>
            </a:r>
            <a:endParaRPr sz="6400">
              <a:latin typeface="Quattrocento Sans"/>
              <a:ea typeface="Quattrocento Sans"/>
              <a:cs typeface="Quattrocento Sans"/>
              <a:sym typeface="Quattrocento Sans"/>
            </a:endParaRPr>
          </a:p>
          <a:p>
            <a:pPr indent="0" lvl="0" marL="0" rtl="0" algn="l">
              <a:lnSpc>
                <a:spcPct val="170000"/>
              </a:lnSpc>
              <a:spcBef>
                <a:spcPts val="320"/>
              </a:spcBef>
              <a:spcAft>
                <a:spcPts val="0"/>
              </a:spcAft>
              <a:buClr>
                <a:schemeClr val="dk1"/>
              </a:buClr>
              <a:buSzPct val="100000"/>
              <a:buNone/>
            </a:pPr>
            <a:r>
              <a:rPr b="1" lang="hr-HR" sz="6400">
                <a:latin typeface="Quattrocento Sans"/>
                <a:ea typeface="Quattrocento Sans"/>
                <a:cs typeface="Quattrocento Sans"/>
                <a:sym typeface="Quattrocento Sans"/>
              </a:rPr>
              <a:t>Područje – kadrovi /kompetencije</a:t>
            </a:r>
            <a:endParaRPr sz="6400">
              <a:latin typeface="Quattrocento Sans"/>
              <a:ea typeface="Quattrocento Sans"/>
              <a:cs typeface="Quattrocento Sans"/>
              <a:sym typeface="Quattrocento Sans"/>
            </a:endParaRPr>
          </a:p>
          <a:p>
            <a:pPr indent="-342900" lvl="0" marL="342900" rtl="0" algn="l">
              <a:lnSpc>
                <a:spcPct val="120000"/>
              </a:lnSpc>
              <a:spcBef>
                <a:spcPts val="320"/>
              </a:spcBef>
              <a:spcAft>
                <a:spcPts val="0"/>
              </a:spcAft>
              <a:buClr>
                <a:schemeClr val="dk1"/>
              </a:buClr>
              <a:buSzPct val="100000"/>
              <a:buChar char="•"/>
            </a:pPr>
            <a:r>
              <a:rPr b="1" lang="hr-HR" sz="6400">
                <a:latin typeface="Quattrocento Sans"/>
                <a:ea typeface="Quattrocento Sans"/>
                <a:cs typeface="Quattrocento Sans"/>
                <a:sym typeface="Quattrocento Sans"/>
              </a:rPr>
              <a:t>Vaše mišljenje o stručnosti kadra u našoj školi, socijalnim kompetencijama, uvažavanje i prilagodba profilu naših učenika te mjere za poboljšanje?</a:t>
            </a:r>
            <a:endParaRPr/>
          </a:p>
          <a:p>
            <a:pPr indent="0" lvl="0" marL="0" rtl="0" algn="l">
              <a:lnSpc>
                <a:spcPct val="120000"/>
              </a:lnSpc>
              <a:spcBef>
                <a:spcPts val="320"/>
              </a:spcBef>
              <a:spcAft>
                <a:spcPts val="0"/>
              </a:spcAft>
              <a:buClr>
                <a:schemeClr val="dk1"/>
              </a:buClr>
              <a:buSzPct val="100000"/>
              <a:buNone/>
            </a:pPr>
            <a:r>
              <a:t/>
            </a:r>
            <a:endParaRPr sz="6400">
              <a:latin typeface="Quattrocento Sans"/>
              <a:ea typeface="Quattrocento Sans"/>
              <a:cs typeface="Quattrocento Sans"/>
              <a:sym typeface="Quattrocento Sans"/>
            </a:endParaRPr>
          </a:p>
          <a:p>
            <a:pPr indent="0" lvl="0" marL="0" rtl="0" algn="l">
              <a:lnSpc>
                <a:spcPct val="170000"/>
              </a:lnSpc>
              <a:spcBef>
                <a:spcPts val="320"/>
              </a:spcBef>
              <a:spcAft>
                <a:spcPts val="0"/>
              </a:spcAft>
              <a:buClr>
                <a:schemeClr val="dk1"/>
              </a:buClr>
              <a:buSzPct val="100000"/>
              <a:buNone/>
            </a:pPr>
            <a:r>
              <a:rPr b="1" lang="hr-HR" sz="6400">
                <a:latin typeface="Quattrocento Sans"/>
                <a:ea typeface="Quattrocento Sans"/>
                <a:cs typeface="Quattrocento Sans"/>
                <a:sym typeface="Quattrocento Sans"/>
              </a:rPr>
              <a:t>Područje – opremljenost</a:t>
            </a:r>
            <a:endParaRPr sz="6400">
              <a:latin typeface="Quattrocento Sans"/>
              <a:ea typeface="Quattrocento Sans"/>
              <a:cs typeface="Quattrocento Sans"/>
              <a:sym typeface="Quattrocento Sans"/>
            </a:endParaRPr>
          </a:p>
          <a:p>
            <a:pPr indent="-342900" lvl="0" marL="342900" rtl="0" algn="l">
              <a:lnSpc>
                <a:spcPct val="120000"/>
              </a:lnSpc>
              <a:spcBef>
                <a:spcPts val="320"/>
              </a:spcBef>
              <a:spcAft>
                <a:spcPts val="0"/>
              </a:spcAft>
              <a:buClr>
                <a:schemeClr val="dk1"/>
              </a:buClr>
              <a:buSzPct val="100000"/>
              <a:buChar char="•"/>
            </a:pPr>
            <a:r>
              <a:rPr b="1" lang="hr-HR" sz="6400">
                <a:latin typeface="Quattrocento Sans"/>
                <a:ea typeface="Quattrocento Sans"/>
                <a:cs typeface="Quattrocento Sans"/>
                <a:sym typeface="Quattrocento Sans"/>
              </a:rPr>
              <a:t>Da li je po vašem mišljenju za vaše potrebe, škola dobro opremljena materijalnim, prostornim i drugim uvjetima?</a:t>
            </a:r>
            <a:endParaRPr sz="6400">
              <a:latin typeface="Quattrocento Sans"/>
              <a:ea typeface="Quattrocento Sans"/>
              <a:cs typeface="Quattrocento Sans"/>
              <a:sym typeface="Quattrocento Sans"/>
            </a:endParaRPr>
          </a:p>
          <a:p>
            <a:pPr indent="-342900" lvl="0" marL="342900" rtl="0" algn="l">
              <a:lnSpc>
                <a:spcPct val="120000"/>
              </a:lnSpc>
              <a:spcBef>
                <a:spcPts val="320"/>
              </a:spcBef>
              <a:spcAft>
                <a:spcPts val="0"/>
              </a:spcAft>
              <a:buClr>
                <a:schemeClr val="dk1"/>
              </a:buClr>
              <a:buSzPct val="100000"/>
              <a:buChar char="•"/>
            </a:pPr>
            <a:r>
              <a:rPr b="1" lang="hr-HR" sz="6400">
                <a:latin typeface="Quattrocento Sans"/>
                <a:ea typeface="Quattrocento Sans"/>
                <a:cs typeface="Quattrocento Sans"/>
                <a:sym typeface="Quattrocento Sans"/>
              </a:rPr>
              <a:t>Što po vašem mišljenju nedostaje da bi se podigla kvaliteta rada ovog područja?</a:t>
            </a:r>
            <a:endParaRPr sz="6400">
              <a:latin typeface="Quattrocento Sans"/>
              <a:ea typeface="Quattrocento Sans"/>
              <a:cs typeface="Quattrocento Sans"/>
              <a:sym typeface="Quattrocento Sans"/>
            </a:endParaRPr>
          </a:p>
          <a:p>
            <a:pPr indent="-279400" lvl="0" marL="342900" rtl="0" algn="l">
              <a:spcBef>
                <a:spcPts val="200"/>
              </a:spcBef>
              <a:spcAft>
                <a:spcPts val="0"/>
              </a:spcAft>
              <a:buClr>
                <a:schemeClr val="dk1"/>
              </a:buClr>
              <a:buSzPct val="100000"/>
              <a:buNone/>
            </a:pPr>
            <a:r>
              <a:t/>
            </a:r>
            <a:endParaRPr sz="4000">
              <a:latin typeface="Quattrocento Sans"/>
              <a:ea typeface="Quattrocento Sans"/>
              <a:cs typeface="Quattrocento Sans"/>
              <a:sym typeface="Quattrocento Sans"/>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5"/>
          <p:cNvSpPr txBox="1"/>
          <p:nvPr>
            <p:ph idx="1" type="body"/>
          </p:nvPr>
        </p:nvSpPr>
        <p:spPr>
          <a:xfrm>
            <a:off x="457200" y="457200"/>
            <a:ext cx="8229600" cy="5668963"/>
          </a:xfrm>
          <a:prstGeom prst="rect">
            <a:avLst/>
          </a:prstGeom>
          <a:noFill/>
          <a:ln>
            <a:noFill/>
          </a:ln>
        </p:spPr>
        <p:txBody>
          <a:bodyPr anchorCtr="0" anchor="t" bIns="45700" lIns="91425" spcFirstLastPara="1" rIns="91425" wrap="square" tIns="45700">
            <a:normAutofit lnSpcReduction="10000"/>
          </a:bodyPr>
          <a:lstStyle/>
          <a:p>
            <a:pPr indent="0" lvl="0" marL="0" rtl="0" algn="l">
              <a:spcBef>
                <a:spcPts val="0"/>
              </a:spcBef>
              <a:spcAft>
                <a:spcPts val="0"/>
              </a:spcAft>
              <a:buClr>
                <a:schemeClr val="dk1"/>
              </a:buClr>
              <a:buSzPts val="1800"/>
              <a:buNone/>
            </a:pPr>
            <a:r>
              <a:t/>
            </a:r>
            <a:endParaRPr b="1" sz="1800">
              <a:latin typeface="Quattrocento Sans"/>
              <a:ea typeface="Quattrocento Sans"/>
              <a:cs typeface="Quattrocento Sans"/>
              <a:sym typeface="Quattrocento Sans"/>
            </a:endParaRPr>
          </a:p>
          <a:p>
            <a:pPr indent="0" lvl="0" marL="0" rtl="0" algn="l">
              <a:lnSpc>
                <a:spcPct val="170000"/>
              </a:lnSpc>
              <a:spcBef>
                <a:spcPts val="320"/>
              </a:spcBef>
              <a:spcAft>
                <a:spcPts val="0"/>
              </a:spcAft>
              <a:buClr>
                <a:schemeClr val="dk1"/>
              </a:buClr>
              <a:buSzPts val="1600"/>
              <a:buNone/>
            </a:pPr>
            <a:r>
              <a:rPr b="1" lang="hr-HR" sz="1600">
                <a:latin typeface="Quattrocento Sans"/>
                <a:ea typeface="Quattrocento Sans"/>
                <a:cs typeface="Quattrocento Sans"/>
                <a:sym typeface="Quattrocento Sans"/>
              </a:rPr>
              <a:t>Područje – suradnja</a:t>
            </a:r>
            <a:endParaRPr sz="1600">
              <a:latin typeface="Quattrocento Sans"/>
              <a:ea typeface="Quattrocento Sans"/>
              <a:cs typeface="Quattrocento Sans"/>
              <a:sym typeface="Quattrocento Sans"/>
            </a:endParaRPr>
          </a:p>
          <a:p>
            <a:pPr indent="-342900" lvl="0" marL="342900" rtl="0" algn="l">
              <a:lnSpc>
                <a:spcPct val="110000"/>
              </a:lnSpc>
              <a:spcBef>
                <a:spcPts val="320"/>
              </a:spcBef>
              <a:spcAft>
                <a:spcPts val="0"/>
              </a:spcAft>
              <a:buClr>
                <a:schemeClr val="dk1"/>
              </a:buClr>
              <a:buSzPts val="1600"/>
              <a:buChar char="•"/>
            </a:pPr>
            <a:r>
              <a:rPr b="1" lang="hr-HR" sz="1600">
                <a:latin typeface="Quattrocento Sans"/>
                <a:ea typeface="Quattrocento Sans"/>
                <a:cs typeface="Quattrocento Sans"/>
                <a:sym typeface="Quattrocento Sans"/>
              </a:rPr>
              <a:t>Kako ocjenjujete suradnju s roditeljima?</a:t>
            </a:r>
            <a:endParaRPr sz="1600">
              <a:latin typeface="Quattrocento Sans"/>
              <a:ea typeface="Quattrocento Sans"/>
              <a:cs typeface="Quattrocento Sans"/>
              <a:sym typeface="Quattrocento Sans"/>
            </a:endParaRPr>
          </a:p>
          <a:p>
            <a:pPr indent="-342900" lvl="0" marL="342900" rtl="0" algn="l">
              <a:lnSpc>
                <a:spcPct val="110000"/>
              </a:lnSpc>
              <a:spcBef>
                <a:spcPts val="320"/>
              </a:spcBef>
              <a:spcAft>
                <a:spcPts val="0"/>
              </a:spcAft>
              <a:buClr>
                <a:schemeClr val="dk1"/>
              </a:buClr>
              <a:buSzPts val="1600"/>
              <a:buChar char="•"/>
            </a:pPr>
            <a:r>
              <a:rPr b="1" lang="hr-HR" sz="1600">
                <a:latin typeface="Quattrocento Sans"/>
                <a:ea typeface="Quattrocento Sans"/>
                <a:cs typeface="Quattrocento Sans"/>
                <a:sym typeface="Quattrocento Sans"/>
              </a:rPr>
              <a:t>Imate li prijedloga za poboljšanje ove suradnje?</a:t>
            </a:r>
            <a:endParaRPr sz="1600">
              <a:latin typeface="Quattrocento Sans"/>
              <a:ea typeface="Quattrocento Sans"/>
              <a:cs typeface="Quattrocento Sans"/>
              <a:sym typeface="Quattrocento Sans"/>
            </a:endParaRPr>
          </a:p>
          <a:p>
            <a:pPr indent="-342900" lvl="0" marL="342900" rtl="0" algn="l">
              <a:lnSpc>
                <a:spcPct val="110000"/>
              </a:lnSpc>
              <a:spcBef>
                <a:spcPts val="320"/>
              </a:spcBef>
              <a:spcAft>
                <a:spcPts val="0"/>
              </a:spcAft>
              <a:buClr>
                <a:schemeClr val="dk1"/>
              </a:buClr>
              <a:buSzPts val="1600"/>
              <a:buChar char="•"/>
            </a:pPr>
            <a:r>
              <a:rPr b="1" lang="hr-HR" sz="1600">
                <a:latin typeface="Quattrocento Sans"/>
                <a:ea typeface="Quattrocento Sans"/>
                <a:cs typeface="Quattrocento Sans"/>
                <a:sym typeface="Quattrocento Sans"/>
              </a:rPr>
              <a:t>Kakva je razina suradnje sa lokalnom zajednicom?</a:t>
            </a:r>
            <a:endParaRPr sz="1600">
              <a:latin typeface="Quattrocento Sans"/>
              <a:ea typeface="Quattrocento Sans"/>
              <a:cs typeface="Quattrocento Sans"/>
              <a:sym typeface="Quattrocento Sans"/>
            </a:endParaRPr>
          </a:p>
          <a:p>
            <a:pPr indent="-342900" lvl="0" marL="342900" rtl="0" algn="l">
              <a:lnSpc>
                <a:spcPct val="110000"/>
              </a:lnSpc>
              <a:spcBef>
                <a:spcPts val="320"/>
              </a:spcBef>
              <a:spcAft>
                <a:spcPts val="0"/>
              </a:spcAft>
              <a:buClr>
                <a:schemeClr val="dk1"/>
              </a:buClr>
              <a:buSzPts val="1600"/>
              <a:buChar char="•"/>
            </a:pPr>
            <a:r>
              <a:rPr b="1" lang="hr-HR" sz="1600">
                <a:latin typeface="Quattrocento Sans"/>
                <a:ea typeface="Quattrocento Sans"/>
                <a:cs typeface="Quattrocento Sans"/>
                <a:sym typeface="Quattrocento Sans"/>
              </a:rPr>
              <a:t>Koji su vaši prijedlozi za poboljšanje ove suradnje?</a:t>
            </a:r>
            <a:endParaRPr sz="1600">
              <a:latin typeface="Quattrocento Sans"/>
              <a:ea typeface="Quattrocento Sans"/>
              <a:cs typeface="Quattrocento Sans"/>
              <a:sym typeface="Quattrocento Sans"/>
            </a:endParaRPr>
          </a:p>
          <a:p>
            <a:pPr indent="0" lvl="0" marL="0" rtl="0" algn="l">
              <a:spcBef>
                <a:spcPts val="360"/>
              </a:spcBef>
              <a:spcAft>
                <a:spcPts val="0"/>
              </a:spcAft>
              <a:buClr>
                <a:schemeClr val="dk1"/>
              </a:buClr>
              <a:buSzPts val="1800"/>
              <a:buNone/>
            </a:pPr>
            <a:r>
              <a:t/>
            </a:r>
            <a:endParaRPr b="1" sz="1800">
              <a:latin typeface="Quattrocento Sans"/>
              <a:ea typeface="Quattrocento Sans"/>
              <a:cs typeface="Quattrocento Sans"/>
              <a:sym typeface="Quattrocento Sans"/>
            </a:endParaRPr>
          </a:p>
          <a:p>
            <a:pPr indent="0" lvl="0" marL="0" rtl="0" algn="l">
              <a:spcBef>
                <a:spcPts val="360"/>
              </a:spcBef>
              <a:spcAft>
                <a:spcPts val="0"/>
              </a:spcAft>
              <a:buClr>
                <a:schemeClr val="dk1"/>
              </a:buClr>
              <a:buSzPts val="1800"/>
              <a:buNone/>
            </a:pPr>
            <a:r>
              <a:rPr b="1" lang="hr-HR" sz="1800">
                <a:latin typeface="Quattrocento Sans"/>
                <a:ea typeface="Quattrocento Sans"/>
                <a:cs typeface="Quattrocento Sans"/>
                <a:sym typeface="Quattrocento Sans"/>
              </a:rPr>
              <a:t>Područje – nastava</a:t>
            </a:r>
            <a:endParaRPr sz="1800">
              <a:latin typeface="Quattrocento Sans"/>
              <a:ea typeface="Quattrocento Sans"/>
              <a:cs typeface="Quattrocento Sans"/>
              <a:sym typeface="Quattrocento Sans"/>
            </a:endParaRPr>
          </a:p>
          <a:p>
            <a:pPr indent="-342900" lvl="0" marL="342900" rtl="0" algn="l">
              <a:spcBef>
                <a:spcPts val="360"/>
              </a:spcBef>
              <a:spcAft>
                <a:spcPts val="0"/>
              </a:spcAft>
              <a:buClr>
                <a:schemeClr val="dk1"/>
              </a:buClr>
              <a:buSzPts val="1800"/>
              <a:buChar char="•"/>
            </a:pPr>
            <a:r>
              <a:rPr b="1" lang="hr-HR" sz="1800">
                <a:latin typeface="Quattrocento Sans"/>
                <a:ea typeface="Quattrocento Sans"/>
                <a:cs typeface="Quattrocento Sans"/>
                <a:sym typeface="Quattrocento Sans"/>
              </a:rPr>
              <a:t>Koliko je učinkovita nastava, poučavanje i poticanje učenika?</a:t>
            </a:r>
            <a:endParaRPr sz="1800">
              <a:latin typeface="Quattrocento Sans"/>
              <a:ea typeface="Quattrocento Sans"/>
              <a:cs typeface="Quattrocento Sans"/>
              <a:sym typeface="Quattrocento Sans"/>
            </a:endParaRPr>
          </a:p>
          <a:p>
            <a:pPr indent="-342900" lvl="0" marL="342900" rtl="0" algn="l">
              <a:spcBef>
                <a:spcPts val="360"/>
              </a:spcBef>
              <a:spcAft>
                <a:spcPts val="0"/>
              </a:spcAft>
              <a:buClr>
                <a:schemeClr val="dk1"/>
              </a:buClr>
              <a:buSzPts val="1800"/>
              <a:buChar char="•"/>
            </a:pPr>
            <a:r>
              <a:rPr b="1" lang="hr-HR" sz="1800">
                <a:latin typeface="Quattrocento Sans"/>
                <a:ea typeface="Quattrocento Sans"/>
                <a:cs typeface="Quattrocento Sans"/>
                <a:sym typeface="Quattrocento Sans"/>
              </a:rPr>
              <a:t>Koliko su nastavni programi usklađeni sa potrebama i interesima naših učenika?</a:t>
            </a:r>
            <a:endParaRPr/>
          </a:p>
          <a:p>
            <a:pPr indent="0" lvl="0" marL="0" rtl="0" algn="l">
              <a:spcBef>
                <a:spcPts val="360"/>
              </a:spcBef>
              <a:spcAft>
                <a:spcPts val="0"/>
              </a:spcAft>
              <a:buClr>
                <a:schemeClr val="dk1"/>
              </a:buClr>
              <a:buSzPts val="1800"/>
              <a:buNone/>
            </a:pPr>
            <a:r>
              <a:t/>
            </a:r>
            <a:endParaRPr sz="1800">
              <a:latin typeface="Quattrocento Sans"/>
              <a:ea typeface="Quattrocento Sans"/>
              <a:cs typeface="Quattrocento Sans"/>
              <a:sym typeface="Quattrocento Sans"/>
            </a:endParaRPr>
          </a:p>
          <a:p>
            <a:pPr indent="0" lvl="0" marL="0" rtl="0" algn="l">
              <a:spcBef>
                <a:spcPts val="360"/>
              </a:spcBef>
              <a:spcAft>
                <a:spcPts val="0"/>
              </a:spcAft>
              <a:buClr>
                <a:schemeClr val="dk1"/>
              </a:buClr>
              <a:buSzPts val="1800"/>
              <a:buNone/>
            </a:pPr>
            <a:r>
              <a:rPr b="1" lang="hr-HR" sz="1800">
                <a:latin typeface="Quattrocento Sans"/>
                <a:ea typeface="Quattrocento Sans"/>
                <a:cs typeface="Quattrocento Sans"/>
                <a:sym typeface="Quattrocento Sans"/>
              </a:rPr>
              <a:t>Područje –učenici </a:t>
            </a:r>
            <a:endParaRPr sz="1800">
              <a:latin typeface="Quattrocento Sans"/>
              <a:ea typeface="Quattrocento Sans"/>
              <a:cs typeface="Quattrocento Sans"/>
              <a:sym typeface="Quattrocento Sans"/>
            </a:endParaRPr>
          </a:p>
          <a:p>
            <a:pPr indent="-342900" lvl="0" marL="342900" rtl="0" algn="l">
              <a:spcBef>
                <a:spcPts val="360"/>
              </a:spcBef>
              <a:spcAft>
                <a:spcPts val="0"/>
              </a:spcAft>
              <a:buClr>
                <a:schemeClr val="dk1"/>
              </a:buClr>
              <a:buSzPts val="1800"/>
              <a:buChar char="•"/>
            </a:pPr>
            <a:r>
              <a:rPr b="1" lang="hr-HR" sz="1800">
                <a:latin typeface="Quattrocento Sans"/>
                <a:ea typeface="Quattrocento Sans"/>
                <a:cs typeface="Quattrocento Sans"/>
                <a:sym typeface="Quattrocento Sans"/>
              </a:rPr>
              <a:t>Koja su glavna obilježja učenika naše škole?</a:t>
            </a:r>
            <a:endParaRPr sz="1800">
              <a:latin typeface="Quattrocento Sans"/>
              <a:ea typeface="Quattrocento Sans"/>
              <a:cs typeface="Quattrocento Sans"/>
              <a:sym typeface="Quattrocento Sans"/>
            </a:endParaRPr>
          </a:p>
          <a:p>
            <a:pPr indent="-342900" lvl="0" marL="342900" rtl="0" algn="l">
              <a:spcBef>
                <a:spcPts val="360"/>
              </a:spcBef>
              <a:spcAft>
                <a:spcPts val="0"/>
              </a:spcAft>
              <a:buClr>
                <a:schemeClr val="dk1"/>
              </a:buClr>
              <a:buSzPts val="1800"/>
              <a:buChar char="•"/>
            </a:pPr>
            <a:r>
              <a:rPr b="1" lang="hr-HR" sz="1800">
                <a:latin typeface="Quattrocento Sans"/>
                <a:ea typeface="Quattrocento Sans"/>
                <a:cs typeface="Quattrocento Sans"/>
                <a:sym typeface="Quattrocento Sans"/>
              </a:rPr>
              <a:t>Koliko se naši učenici pripremaju za budućnost, samostalnost, cjeloživotno učenje?</a:t>
            </a:r>
            <a:endParaRPr sz="1800">
              <a:latin typeface="Quattrocento Sans"/>
              <a:ea typeface="Quattrocento Sans"/>
              <a:cs typeface="Quattrocento Sans"/>
              <a:sym typeface="Quattrocento Sans"/>
            </a:endParaRPr>
          </a:p>
          <a:p>
            <a:pPr indent="-342900" lvl="0" marL="342900" rtl="0" algn="l">
              <a:spcBef>
                <a:spcPts val="360"/>
              </a:spcBef>
              <a:spcAft>
                <a:spcPts val="0"/>
              </a:spcAft>
              <a:buClr>
                <a:schemeClr val="dk1"/>
              </a:buClr>
              <a:buSzPts val="1800"/>
              <a:buChar char="•"/>
            </a:pPr>
            <a:r>
              <a:rPr b="1" lang="hr-HR" sz="1800">
                <a:latin typeface="Quattrocento Sans"/>
                <a:ea typeface="Quattrocento Sans"/>
                <a:cs typeface="Quattrocento Sans"/>
                <a:sym typeface="Quattrocento Sans"/>
              </a:rPr>
              <a:t>Kako mi možemo poboljšati/ utjecati na odgoj i obrazovanje naših učenika, ali i budućnost?</a:t>
            </a:r>
            <a:endParaRPr sz="1800">
              <a:latin typeface="Quattrocento Sans"/>
              <a:ea typeface="Quattrocento Sans"/>
              <a:cs typeface="Quattrocento Sans"/>
              <a:sym typeface="Quattrocento Sans"/>
            </a:endParaRPr>
          </a:p>
          <a:p>
            <a:pPr indent="-228600" lvl="0" marL="342900" rtl="0" algn="l">
              <a:spcBef>
                <a:spcPts val="360"/>
              </a:spcBef>
              <a:spcAft>
                <a:spcPts val="0"/>
              </a:spcAft>
              <a:buClr>
                <a:schemeClr val="dk1"/>
              </a:buClr>
              <a:buSzPts val="1800"/>
              <a:buNone/>
            </a:pPr>
            <a:r>
              <a:t/>
            </a:r>
            <a:endParaRPr sz="1800">
              <a:latin typeface="Quattrocento Sans"/>
              <a:ea typeface="Quattrocento Sans"/>
              <a:cs typeface="Quattrocento Sans"/>
              <a:sym typeface="Quattrocento Sans"/>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6"/>
          <p:cNvSpPr txBox="1"/>
          <p:nvPr>
            <p:ph idx="1" type="body"/>
          </p:nvPr>
        </p:nvSpPr>
        <p:spPr>
          <a:xfrm>
            <a:off x="304800" y="1493837"/>
            <a:ext cx="8229600" cy="5364163"/>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rgbClr val="C00000"/>
              </a:buClr>
              <a:buSzPts val="6000"/>
              <a:buNone/>
            </a:pPr>
            <a:r>
              <a:rPr lang="hr-HR" sz="6000">
                <a:solidFill>
                  <a:srgbClr val="C00000"/>
                </a:solidFill>
                <a:latin typeface="Quattrocento Sans"/>
                <a:ea typeface="Quattrocento Sans"/>
                <a:cs typeface="Quattrocento Sans"/>
                <a:sym typeface="Quattrocento Sans"/>
              </a:rPr>
              <a:t>O d g o v o r i</a:t>
            </a:r>
            <a:endParaRPr sz="6000">
              <a:solidFill>
                <a:srgbClr val="C00000"/>
              </a:solidFill>
              <a:latin typeface="Quattrocento Sans"/>
              <a:ea typeface="Quattrocento Sans"/>
              <a:cs typeface="Quattrocento Sans"/>
              <a:sym typeface="Quattrocento Sans"/>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7"/>
          <p:cNvSpPr txBox="1"/>
          <p:nvPr>
            <p:ph type="title"/>
          </p:nvPr>
        </p:nvSpPr>
        <p:spPr>
          <a:xfrm>
            <a:off x="457200" y="381000"/>
            <a:ext cx="8229600" cy="11430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Clr>
                <a:srgbClr val="5F497A"/>
              </a:buClr>
              <a:buSzPts val="3600"/>
              <a:buFont typeface="Browallia New"/>
              <a:buNone/>
            </a:pPr>
            <a:r>
              <a:rPr b="1" lang="hr-HR" sz="3600">
                <a:solidFill>
                  <a:srgbClr val="5F497A"/>
                </a:solidFill>
                <a:latin typeface="Browallia New"/>
                <a:ea typeface="Browallia New"/>
                <a:cs typeface="Browallia New"/>
                <a:sym typeface="Browallia New"/>
              </a:rPr>
              <a:t>Koje su po vašem mišljenju dobre strane upravljanja školom?</a:t>
            </a:r>
            <a:br>
              <a:rPr lang="hr-HR" sz="3600">
                <a:solidFill>
                  <a:srgbClr val="5F497A"/>
                </a:solidFill>
                <a:latin typeface="Browallia New"/>
                <a:ea typeface="Browallia New"/>
                <a:cs typeface="Browallia New"/>
                <a:sym typeface="Browallia New"/>
              </a:rPr>
            </a:br>
            <a:endParaRPr sz="3600">
              <a:solidFill>
                <a:srgbClr val="5F497A"/>
              </a:solidFill>
              <a:latin typeface="Browallia New"/>
              <a:ea typeface="Browallia New"/>
              <a:cs typeface="Browallia New"/>
              <a:sym typeface="Browallia New"/>
            </a:endParaRPr>
          </a:p>
        </p:txBody>
      </p:sp>
      <p:sp>
        <p:nvSpPr>
          <p:cNvPr id="119" name="Google Shape;119;p7"/>
          <p:cNvSpPr txBox="1"/>
          <p:nvPr>
            <p:ph idx="1" type="body"/>
          </p:nvPr>
        </p:nvSpPr>
        <p:spPr>
          <a:xfrm>
            <a:off x="457200" y="1447800"/>
            <a:ext cx="8229600" cy="4678363"/>
          </a:xfrm>
          <a:prstGeom prst="rect">
            <a:avLst/>
          </a:prstGeom>
          <a:noFill/>
          <a:ln>
            <a:noFill/>
          </a:ln>
        </p:spPr>
        <p:txBody>
          <a:bodyPr anchorCtr="0" anchor="t" bIns="45700" lIns="91425" spcFirstLastPara="1" rIns="91425" wrap="square" tIns="45700">
            <a:normAutofit fontScale="77500" lnSpcReduction="20000"/>
          </a:bodyPr>
          <a:lstStyle/>
          <a:p>
            <a:pPr indent="-342900" lvl="0" marL="342900" rtl="0" algn="l">
              <a:spcBef>
                <a:spcPts val="0"/>
              </a:spcBef>
              <a:spcAft>
                <a:spcPts val="0"/>
              </a:spcAft>
              <a:buClr>
                <a:schemeClr val="dk1"/>
              </a:buClr>
              <a:buSzPct val="100000"/>
              <a:buChar char="•"/>
            </a:pPr>
            <a:r>
              <a:rPr lang="hr-HR"/>
              <a:t>Fleksibilnost, mogućnost međusobne suradnje i prilagodbe među zaposlenicima, jasno definirani zadaci, pravovremeno obavještavanje o zadaćama.</a:t>
            </a:r>
            <a:endParaRPr/>
          </a:p>
          <a:p>
            <a:pPr indent="0" lvl="0" marL="0" rtl="0" algn="l">
              <a:spcBef>
                <a:spcPts val="496"/>
              </a:spcBef>
              <a:spcAft>
                <a:spcPts val="0"/>
              </a:spcAft>
              <a:buClr>
                <a:schemeClr val="dk1"/>
              </a:buClr>
              <a:buSzPct val="100000"/>
              <a:buNone/>
            </a:pPr>
            <a:r>
              <a:t/>
            </a:r>
            <a:endParaRPr/>
          </a:p>
          <a:p>
            <a:pPr indent="-342900" lvl="0" marL="342900" rtl="0" algn="l">
              <a:spcBef>
                <a:spcPts val="496"/>
              </a:spcBef>
              <a:spcAft>
                <a:spcPts val="0"/>
              </a:spcAft>
              <a:buClr>
                <a:schemeClr val="dk1"/>
              </a:buClr>
              <a:buSzPct val="100000"/>
              <a:buChar char="•"/>
            </a:pPr>
            <a:r>
              <a:rPr lang="hr-HR"/>
              <a:t>Vrlo otvorena, korektna i konstruktivna komunikacija, kako između ravnatelja i djelatnika tako i između samih djelatnika škole. Također, je dobra strana i vrlo tečna, spontana i svakodnevna informiranost, kako vertikalna tako i horizontalna između kolega.</a:t>
            </a:r>
            <a:endParaRPr/>
          </a:p>
          <a:p>
            <a:pPr indent="0" lvl="0" marL="0" rtl="0" algn="l">
              <a:spcBef>
                <a:spcPts val="496"/>
              </a:spcBef>
              <a:spcAft>
                <a:spcPts val="0"/>
              </a:spcAft>
              <a:buClr>
                <a:schemeClr val="dk1"/>
              </a:buClr>
              <a:buSzPct val="100000"/>
              <a:buNone/>
            </a:pPr>
            <a:r>
              <a:t/>
            </a:r>
            <a:endParaRPr/>
          </a:p>
          <a:p>
            <a:pPr indent="-342900" lvl="0" marL="342900" rtl="0" algn="l">
              <a:spcBef>
                <a:spcPts val="496"/>
              </a:spcBef>
              <a:spcAft>
                <a:spcPts val="0"/>
              </a:spcAft>
              <a:buClr>
                <a:schemeClr val="dk1"/>
              </a:buClr>
              <a:buSzPct val="100000"/>
              <a:buChar char="•"/>
            </a:pPr>
            <a:r>
              <a:rPr lang="hr-HR"/>
              <a:t>Odgovornost  i međusobno povjerenje</a:t>
            </a:r>
            <a:endParaRPr/>
          </a:p>
          <a:p>
            <a:pPr indent="0" lvl="0" marL="0" rtl="0" algn="l">
              <a:spcBef>
                <a:spcPts val="496"/>
              </a:spcBef>
              <a:spcAft>
                <a:spcPts val="0"/>
              </a:spcAft>
              <a:buClr>
                <a:schemeClr val="dk1"/>
              </a:buClr>
              <a:buSzPct val="100000"/>
              <a:buNone/>
            </a:pPr>
            <a:r>
              <a:t/>
            </a:r>
            <a:endParaRPr/>
          </a:p>
          <a:p>
            <a:pPr indent="-342900" lvl="0" marL="342900" rtl="0" algn="l">
              <a:spcBef>
                <a:spcPts val="496"/>
              </a:spcBef>
              <a:spcAft>
                <a:spcPts val="0"/>
              </a:spcAft>
              <a:buClr>
                <a:schemeClr val="dk1"/>
              </a:buClr>
              <a:buSzPct val="100000"/>
              <a:buChar char="•"/>
            </a:pPr>
            <a:r>
              <a:rPr lang="hr-HR"/>
              <a:t>Sigurnost, briga o djelatnicima.</a:t>
            </a:r>
            <a:endParaRPr/>
          </a:p>
          <a:p>
            <a:pPr indent="-185420" lvl="0" marL="342900" rtl="0" algn="l">
              <a:spcBef>
                <a:spcPts val="496"/>
              </a:spcBef>
              <a:spcAft>
                <a:spcPts val="0"/>
              </a:spcAft>
              <a:buClr>
                <a:schemeClr val="dk1"/>
              </a:buClr>
              <a:buSzPct val="100000"/>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8"/>
          <p:cNvSpPr txBox="1"/>
          <p:nvPr>
            <p:ph idx="1" type="body"/>
          </p:nvPr>
        </p:nvSpPr>
        <p:spPr>
          <a:xfrm>
            <a:off x="457200" y="304800"/>
            <a:ext cx="8229600" cy="5821363"/>
          </a:xfrm>
          <a:prstGeom prst="rect">
            <a:avLst/>
          </a:prstGeom>
          <a:noFill/>
          <a:ln>
            <a:noFill/>
          </a:ln>
        </p:spPr>
        <p:txBody>
          <a:bodyPr anchorCtr="0" anchor="t" bIns="45700" lIns="91425" spcFirstLastPara="1" rIns="91425" wrap="square" tIns="45700">
            <a:normAutofit fontScale="85000" lnSpcReduction="20000"/>
          </a:bodyPr>
          <a:lstStyle/>
          <a:p>
            <a:pPr indent="-342900" lvl="0" marL="342900" rtl="0" algn="l">
              <a:spcBef>
                <a:spcPts val="0"/>
              </a:spcBef>
              <a:spcAft>
                <a:spcPts val="0"/>
              </a:spcAft>
              <a:buClr>
                <a:schemeClr val="dk1"/>
              </a:buClr>
              <a:buSzPct val="100000"/>
              <a:buChar char="•"/>
            </a:pPr>
            <a:r>
              <a:rPr lang="hr-HR"/>
              <a:t>Svi znaju što im je činiti, upoznati su sa različitim protokolima postupanja, ako im treba savjet znaju gdje ga pronaći</a:t>
            </a:r>
            <a:endParaRPr/>
          </a:p>
          <a:p>
            <a:pPr indent="0" lvl="0" marL="0" rtl="0" algn="l">
              <a:spcBef>
                <a:spcPts val="544"/>
              </a:spcBef>
              <a:spcAft>
                <a:spcPts val="0"/>
              </a:spcAft>
              <a:buClr>
                <a:schemeClr val="dk1"/>
              </a:buClr>
              <a:buSzPct val="100000"/>
              <a:buNone/>
            </a:pPr>
            <a:r>
              <a:t/>
            </a:r>
            <a:endParaRPr/>
          </a:p>
          <a:p>
            <a:pPr indent="-342900" lvl="0" marL="342900" rtl="0" algn="l">
              <a:spcBef>
                <a:spcPts val="544"/>
              </a:spcBef>
              <a:spcAft>
                <a:spcPts val="0"/>
              </a:spcAft>
              <a:buClr>
                <a:schemeClr val="dk1"/>
              </a:buClr>
              <a:buSzPct val="100000"/>
              <a:buChar char="•"/>
            </a:pPr>
            <a:r>
              <a:rPr lang="hr-HR"/>
              <a:t>Dobra atmosfera i organizacija rada</a:t>
            </a:r>
            <a:endParaRPr/>
          </a:p>
          <a:p>
            <a:pPr indent="0" lvl="0" marL="0" rtl="0" algn="l">
              <a:spcBef>
                <a:spcPts val="544"/>
              </a:spcBef>
              <a:spcAft>
                <a:spcPts val="0"/>
              </a:spcAft>
              <a:buClr>
                <a:schemeClr val="dk1"/>
              </a:buClr>
              <a:buSzPct val="100000"/>
              <a:buNone/>
            </a:pPr>
            <a:r>
              <a:t/>
            </a:r>
            <a:endParaRPr/>
          </a:p>
          <a:p>
            <a:pPr indent="-342900" lvl="0" marL="342900" rtl="0" algn="l">
              <a:spcBef>
                <a:spcPts val="544"/>
              </a:spcBef>
              <a:spcAft>
                <a:spcPts val="0"/>
              </a:spcAft>
              <a:buClr>
                <a:schemeClr val="dk1"/>
              </a:buClr>
              <a:buSzPct val="100000"/>
              <a:buChar char="•"/>
            </a:pPr>
            <a:r>
              <a:rPr lang="hr-HR"/>
              <a:t>Komunikacija, povjerenje i objektivnost</a:t>
            </a:r>
            <a:endParaRPr/>
          </a:p>
          <a:p>
            <a:pPr indent="0" lvl="0" marL="0" rtl="0" algn="l">
              <a:spcBef>
                <a:spcPts val="544"/>
              </a:spcBef>
              <a:spcAft>
                <a:spcPts val="0"/>
              </a:spcAft>
              <a:buClr>
                <a:schemeClr val="dk1"/>
              </a:buClr>
              <a:buSzPct val="100000"/>
              <a:buNone/>
            </a:pPr>
            <a:r>
              <a:t/>
            </a:r>
            <a:endParaRPr/>
          </a:p>
          <a:p>
            <a:pPr indent="-342900" lvl="0" marL="342900" rtl="0" algn="l">
              <a:spcBef>
                <a:spcPts val="544"/>
              </a:spcBef>
              <a:spcAft>
                <a:spcPts val="0"/>
              </a:spcAft>
              <a:buClr>
                <a:schemeClr val="dk1"/>
              </a:buClr>
              <a:buSzPct val="100000"/>
              <a:buChar char="•"/>
            </a:pPr>
            <a:r>
              <a:rPr lang="hr-HR"/>
              <a:t>Otvorena komunikacija, motiviranost za rad i nove projekte, međusobno povjerenje i sklonost suradnji, pomoć i potpora zaposlenika</a:t>
            </a:r>
            <a:endParaRPr/>
          </a:p>
          <a:p>
            <a:pPr indent="0" lvl="0" marL="0" rtl="0" algn="l">
              <a:spcBef>
                <a:spcPts val="544"/>
              </a:spcBef>
              <a:spcAft>
                <a:spcPts val="0"/>
              </a:spcAft>
              <a:buClr>
                <a:schemeClr val="dk1"/>
              </a:buClr>
              <a:buSzPct val="100000"/>
              <a:buNone/>
            </a:pPr>
            <a:r>
              <a:t/>
            </a:r>
            <a:endParaRPr/>
          </a:p>
          <a:p>
            <a:pPr indent="-342900" lvl="0" marL="342900" rtl="0" algn="l">
              <a:spcBef>
                <a:spcPts val="544"/>
              </a:spcBef>
              <a:spcAft>
                <a:spcPts val="0"/>
              </a:spcAft>
              <a:buClr>
                <a:schemeClr val="dk1"/>
              </a:buClr>
              <a:buSzPct val="100000"/>
              <a:buChar char="•"/>
            </a:pPr>
            <a:r>
              <a:rPr lang="hr-HR"/>
              <a:t>Protočnost informacija odlična kao i informiranje o važnim temama vezanih za školu</a:t>
            </a:r>
            <a:endParaRPr/>
          </a:p>
          <a:p>
            <a:pPr indent="-170180" lvl="0" marL="342900" rtl="0" algn="l">
              <a:spcBef>
                <a:spcPts val="544"/>
              </a:spcBef>
              <a:spcAft>
                <a:spcPts val="0"/>
              </a:spcAft>
              <a:buClr>
                <a:schemeClr val="dk1"/>
              </a:buClr>
              <a:buSzPct val="100000"/>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p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l">
              <a:spcBef>
                <a:spcPts val="0"/>
              </a:spcBef>
              <a:spcAft>
                <a:spcPts val="0"/>
              </a:spcAft>
              <a:buClr>
                <a:schemeClr val="accent2"/>
              </a:buClr>
              <a:buSzPct val="100000"/>
              <a:buFont typeface="Calibri"/>
              <a:buNone/>
            </a:pPr>
            <a:r>
              <a:rPr b="1" lang="hr-HR" sz="3100">
                <a:solidFill>
                  <a:schemeClr val="accent2"/>
                </a:solidFill>
              </a:rPr>
              <a:t>Koji su po vašem mišljenju nedostaci upravljanja školom?</a:t>
            </a:r>
            <a:br>
              <a:rPr lang="hr-HR" sz="3100">
                <a:solidFill>
                  <a:schemeClr val="accent2"/>
                </a:solidFill>
              </a:rPr>
            </a:br>
            <a:endParaRPr>
              <a:solidFill>
                <a:schemeClr val="accent2"/>
              </a:solidFill>
            </a:endParaRPr>
          </a:p>
        </p:txBody>
      </p:sp>
      <p:sp>
        <p:nvSpPr>
          <p:cNvPr id="130" name="Google Shape;130;p9"/>
          <p:cNvSpPr txBox="1"/>
          <p:nvPr>
            <p:ph idx="1" type="body"/>
          </p:nvPr>
        </p:nvSpPr>
        <p:spPr>
          <a:xfrm>
            <a:off x="457200" y="1447800"/>
            <a:ext cx="8229600" cy="4525963"/>
          </a:xfrm>
          <a:prstGeom prst="rect">
            <a:avLst/>
          </a:prstGeom>
          <a:noFill/>
          <a:ln>
            <a:noFill/>
          </a:ln>
        </p:spPr>
        <p:txBody>
          <a:bodyPr anchorCtr="0" anchor="t" bIns="45700" lIns="91425" spcFirstLastPara="1" rIns="91425" wrap="square" tIns="45700">
            <a:normAutofit fontScale="85000" lnSpcReduction="10000"/>
          </a:bodyPr>
          <a:lstStyle/>
          <a:p>
            <a:pPr indent="-342900" lvl="0" marL="342900" rtl="0" algn="l">
              <a:spcBef>
                <a:spcPts val="0"/>
              </a:spcBef>
              <a:spcAft>
                <a:spcPts val="0"/>
              </a:spcAft>
              <a:buClr>
                <a:schemeClr val="dk1"/>
              </a:buClr>
              <a:buSzPct val="100000"/>
              <a:buChar char="•"/>
            </a:pPr>
            <a:r>
              <a:rPr lang="hr-HR" sz="2800"/>
              <a:t>Ne uviđam neke velike nedostatke. Ponekad dolazi do situacija u kojima nije baš potpuno jasno što bi se trebalo, kada, kako i od strane koga raditi ali to je vjerojatno posljedica činjenice da bi za potpuno funkcionalno vođenje škole trebao tim ljudi umjesto da cjelokupno vođenje spadne na ravnatelja i jednog stručnog suradnika. </a:t>
            </a:r>
            <a:endParaRPr sz="2800"/>
          </a:p>
          <a:p>
            <a:pPr indent="-191770" lvl="0" marL="342900" rtl="0" algn="l">
              <a:spcBef>
                <a:spcPts val="476"/>
              </a:spcBef>
              <a:spcAft>
                <a:spcPts val="0"/>
              </a:spcAft>
              <a:buClr>
                <a:schemeClr val="dk1"/>
              </a:buClr>
              <a:buSzPct val="100000"/>
              <a:buNone/>
            </a:pPr>
            <a:r>
              <a:t/>
            </a:r>
            <a:endParaRPr sz="2800"/>
          </a:p>
          <a:p>
            <a:pPr indent="-342900" lvl="0" marL="342900" rtl="0" algn="l">
              <a:spcBef>
                <a:spcPts val="476"/>
              </a:spcBef>
              <a:spcAft>
                <a:spcPts val="0"/>
              </a:spcAft>
              <a:buClr>
                <a:schemeClr val="dk1"/>
              </a:buClr>
              <a:buSzPct val="100000"/>
              <a:buChar char="•"/>
            </a:pPr>
            <a:r>
              <a:rPr lang="hr-HR" sz="2800"/>
              <a:t>Jedini nedostaci u upravljanju školom su smanjena financijska sredstva u održavanju škole, ali odgovornost za to nije u domeni naše škole i ravnatelja već nadređenih. Kao i vrlo mala sredstva sufinanciranja izvannastavnih i izvanškolskih aktivnosti te mala financijska potpora za provedbu ostalih projekata.</a:t>
            </a:r>
            <a:endParaRPr/>
          </a:p>
          <a:p>
            <a:pPr indent="-170180" lvl="0" marL="342900" rtl="0" algn="l">
              <a:spcBef>
                <a:spcPts val="544"/>
              </a:spcBef>
              <a:spcAft>
                <a:spcPts val="0"/>
              </a:spcAft>
              <a:buClr>
                <a:schemeClr val="dk1"/>
              </a:buClr>
              <a:buSzPct val="100000"/>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2006-08-16T00:00:00Z</dcterms:created>
  <dc:creator>Dario</dc:creator>
</cp:coreProperties>
</file>